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144446388" r:id="rId5"/>
    <p:sldId id="2144446390" r:id="rId6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52958"/>
    <a:srgbClr val="FFFFFF"/>
    <a:srgbClr val="6164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2278CD3-B888-401A-9B6C-9A04004816F4}" v="25" dt="2023-07-26T09:32:41.99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86" d="100"/>
          <a:sy n="86" d="100"/>
        </p:scale>
        <p:origin x="514" y="5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presProps" Target="pres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microsoft.com/office/2015/10/relationships/revisionInfo" Target="revisionInfo.xml"/><Relationship Id="rId5" Type="http://schemas.openxmlformats.org/officeDocument/2006/relationships/slide" Target="slides/slide1.xml"/><Relationship Id="rId1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819EB41-BC4D-D3FD-2009-CF15C51EC8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2C499430-E509-407D-8EF0-2BC4A450EA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CE5F044-E1CE-EC96-52C0-7E1D0B5FBC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AD385-5FA3-4671-9583-BFCBFEF3F82C}" type="datetimeFigureOut">
              <a:rPr lang="it-IT" smtClean="0"/>
              <a:t>03/05/2024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B8A7605-350B-61BE-9E7B-840A1FA77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5DFBC9B-37BC-A3F6-0FCB-3259EBAB45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88827-683B-4BC4-9D68-7B7ECDBD10BE}" type="slidenum">
              <a:rPr lang="it-IT" smtClean="0"/>
              <a:t>‹N°›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569529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D79234F-C7DF-0240-F97D-D3AD3FC8D2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9FB752FE-A970-E019-2310-319BC2D565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50C8BA0-5912-F5DF-C0EA-18F6263971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AD385-5FA3-4671-9583-BFCBFEF3F82C}" type="datetimeFigureOut">
              <a:rPr lang="it-IT" smtClean="0"/>
              <a:t>03/05/2024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9062506-64FE-35CE-EE51-580B1A3C76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CEA3718-0A68-5907-FAD5-13C1C6B6F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88827-683B-4BC4-9D68-7B7ECDBD10BE}" type="slidenum">
              <a:rPr lang="it-IT" smtClean="0"/>
              <a:t>‹N°›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290479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6AF8DAC2-D3E8-DB20-753D-E8A59266D08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20C4825E-261D-B74F-311E-FB1BC5FCE6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9595203-0EC5-97B5-534C-0F2590527E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AD385-5FA3-4671-9583-BFCBFEF3F82C}" type="datetimeFigureOut">
              <a:rPr lang="it-IT" smtClean="0"/>
              <a:t>03/05/2024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252C56A-1DEC-7D9F-9EDF-9B299A11D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4865A8E-2AC1-8AC4-E52F-CAC42CF29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88827-683B-4BC4-9D68-7B7ECDBD10BE}" type="slidenum">
              <a:rPr lang="it-IT" smtClean="0"/>
              <a:t>‹N°›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432662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66BFFC8-DF6D-42EA-7FA0-9832447B3D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4D75873-8442-5B24-00B4-BD2CA7E538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DB601F8-16F6-97B2-F320-F1B31B1D9A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AD385-5FA3-4671-9583-BFCBFEF3F82C}" type="datetimeFigureOut">
              <a:rPr lang="it-IT" smtClean="0"/>
              <a:t>03/05/2024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473E5D6-3FD0-E4C8-3EAD-421E5DA1C6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8B9B905-CC62-CD0F-DB47-5EEBD1DAA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88827-683B-4BC4-9D68-7B7ECDBD10BE}" type="slidenum">
              <a:rPr lang="it-IT" smtClean="0"/>
              <a:t>‹N°›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411165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28DBA0C-9284-3BB9-FDF9-975DA14DD2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5E1CE0F-C53F-FE8B-3636-B22DADBBFF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0C98540-6D88-E709-9E7F-B55F1C6B7B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AD385-5FA3-4671-9583-BFCBFEF3F82C}" type="datetimeFigureOut">
              <a:rPr lang="it-IT" smtClean="0"/>
              <a:t>03/05/2024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F827C21-01CB-DD2C-4D02-9F1B54C042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394CD89-87F3-9ED9-4C39-FFEF39663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88827-683B-4BC4-9D68-7B7ECDBD10BE}" type="slidenum">
              <a:rPr lang="it-IT" smtClean="0"/>
              <a:t>‹N°›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399618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4F23741-DC28-E9DF-8F4F-CE8F3A1CE3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EFDB06E-3487-A40A-A81B-3EB6BA52D3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660AA6B6-04B6-559F-4240-9153A3B35B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2F4201DC-D347-484D-6FBE-5F1B5CA767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AD385-5FA3-4671-9583-BFCBFEF3F82C}" type="datetimeFigureOut">
              <a:rPr lang="it-IT" smtClean="0"/>
              <a:t>03/05/2024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EEE8A4CA-C338-1A26-CA6E-F3462FF0DD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84D6CD9D-AB0C-0A39-BCB3-68E7CA4D5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88827-683B-4BC4-9D68-7B7ECDBD10BE}" type="slidenum">
              <a:rPr lang="it-IT" smtClean="0"/>
              <a:t>‹N°›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145045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3909BC5-CDA6-6E7A-1E99-3555DC6124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74BDEF6-FFC3-26A4-B6AF-69FDE4D826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1A126EF2-C54D-65CD-1BBD-63424B94E7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FEE28355-B387-2048-C646-D1808B4058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F2F024FD-A17A-0A65-B71D-98FC6504A8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9D8A0BA7-E1B6-9F40-0C60-7FBA81312C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AD385-5FA3-4671-9583-BFCBFEF3F82C}" type="datetimeFigureOut">
              <a:rPr lang="it-IT" smtClean="0"/>
              <a:t>03/05/2024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238BB152-F88C-C010-F061-F6A7A102BA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9E88641D-6638-9987-6404-CF02F70DFD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88827-683B-4BC4-9D68-7B7ECDBD10BE}" type="slidenum">
              <a:rPr lang="it-IT" smtClean="0"/>
              <a:t>‹N°›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243323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2204D28-0CC6-304D-DCF5-E45353C708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5C5C0376-30D8-EE1C-0019-E95F836E4D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AD385-5FA3-4671-9583-BFCBFEF3F82C}" type="datetimeFigureOut">
              <a:rPr lang="it-IT" smtClean="0"/>
              <a:t>03/05/2024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ECBD880C-C732-B1A1-F92E-254A0B1E16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6010DE6D-0A65-3833-630A-5D00A877F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88827-683B-4BC4-9D68-7B7ECDBD10BE}" type="slidenum">
              <a:rPr lang="it-IT" smtClean="0"/>
              <a:t>‹N°›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105207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F7A6B88F-A8D7-3E7A-F261-649CFB0D69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AD385-5FA3-4671-9583-BFCBFEF3F82C}" type="datetimeFigureOut">
              <a:rPr lang="it-IT" smtClean="0"/>
              <a:t>03/05/2024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AA396A68-E81F-901E-AB18-F3F4AC530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8076AB2-FFA9-3DE7-8141-3A4793D209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88827-683B-4BC4-9D68-7B7ECDBD10BE}" type="slidenum">
              <a:rPr lang="it-IT" smtClean="0"/>
              <a:t>‹N°›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540925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C9506AB-BB70-43CD-5858-B44C0C754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6A573D8-5E9D-9ABE-CED7-4C082FA167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F96FAE26-3501-3EE2-51D4-400A056E2E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487B0A2D-08DC-E65A-2EDB-B5E1C0A4F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AD385-5FA3-4671-9583-BFCBFEF3F82C}" type="datetimeFigureOut">
              <a:rPr lang="it-IT" smtClean="0"/>
              <a:t>03/05/2024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D76D4100-CC8E-AF69-268D-484551630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03F0195B-7748-7CBF-C163-D623B57A5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88827-683B-4BC4-9D68-7B7ECDBD10BE}" type="slidenum">
              <a:rPr lang="it-IT" smtClean="0"/>
              <a:t>‹N°›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415637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905BC1C-08AF-C472-1F2D-0E2F67F2F9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A920ADC5-D0F3-C4EB-A092-AD6C7562E1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C4F08769-14E8-ED90-4B23-BA41EC5FFA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C63DDBF6-4E8B-F0EB-A231-609B4924A5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AD385-5FA3-4671-9583-BFCBFEF3F82C}" type="datetimeFigureOut">
              <a:rPr lang="it-IT" smtClean="0"/>
              <a:t>03/05/2024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F4EC9674-49DF-8765-A2DE-CC3FDC1C1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5AEFB5F5-DB69-DEB2-A070-233F21F4DF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88827-683B-4BC4-9D68-7B7ECDBD10BE}" type="slidenum">
              <a:rPr lang="it-IT" smtClean="0"/>
              <a:t>‹N°›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38162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41636D18-45CE-F8A4-C9B6-49CE0E572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490E7AC-D838-034A-246D-B04BD81675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C89B6B1-67D7-06C7-C0CB-91A072BDEF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4AD385-5FA3-4671-9583-BFCBFEF3F82C}" type="datetimeFigureOut">
              <a:rPr lang="it-IT" smtClean="0"/>
              <a:t>03/05/2024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CEE16B2-0C84-015E-334B-FA7446146C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A3E2857-8646-9087-EF49-2E344F1358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8827-683B-4BC4-9D68-7B7ECDBD10BE}" type="slidenum">
              <a:rPr lang="it-IT" smtClean="0"/>
              <a:t>‹N°›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80606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6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A815CC41-8B6E-7641-1BCC-EAB2073D3B41}"/>
              </a:ext>
            </a:extLst>
          </p:cNvPr>
          <p:cNvSpPr/>
          <p:nvPr/>
        </p:nvSpPr>
        <p:spPr>
          <a:xfrm>
            <a:off x="5327004" y="-10691"/>
            <a:ext cx="3403718" cy="2944646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5CA98E8F-7EEB-E8BD-69E9-9F03266ACBB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04800" y="596924"/>
            <a:ext cx="1266092" cy="4095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ettangolo 35">
            <a:extLst>
              <a:ext uri="{FF2B5EF4-FFF2-40B4-BE49-F238E27FC236}">
                <a16:creationId xmlns:a16="http://schemas.microsoft.com/office/drawing/2014/main" id="{D6FC62B8-3477-ECF8-98E7-4C7F5E3308A9}"/>
              </a:ext>
            </a:extLst>
          </p:cNvPr>
          <p:cNvSpPr/>
          <p:nvPr/>
        </p:nvSpPr>
        <p:spPr>
          <a:xfrm>
            <a:off x="475488" y="4528184"/>
            <a:ext cx="3983181" cy="1131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2" name="Groupe 31">
            <a:extLst>
              <a:ext uri="{FF2B5EF4-FFF2-40B4-BE49-F238E27FC236}">
                <a16:creationId xmlns:a16="http://schemas.microsoft.com/office/drawing/2014/main" id="{EC44BBE1-F5FF-4E50-44AC-C2A31CAD303B}"/>
              </a:ext>
            </a:extLst>
          </p:cNvPr>
          <p:cNvGrpSpPr/>
          <p:nvPr/>
        </p:nvGrpSpPr>
        <p:grpSpPr>
          <a:xfrm>
            <a:off x="316517" y="775027"/>
            <a:ext cx="4635481" cy="897497"/>
            <a:chOff x="301125" y="497780"/>
            <a:chExt cx="4635481" cy="897497"/>
          </a:xfrm>
        </p:grpSpPr>
        <p:sp>
          <p:nvSpPr>
            <p:cNvPr id="37" name="Titolo 1">
              <a:extLst>
                <a:ext uri="{FF2B5EF4-FFF2-40B4-BE49-F238E27FC236}">
                  <a16:creationId xmlns:a16="http://schemas.microsoft.com/office/drawing/2014/main" id="{1B35D4EE-77EE-4FE6-2C5D-AD46C823F71F}"/>
                </a:ext>
              </a:extLst>
            </p:cNvPr>
            <p:cNvSpPr txBox="1">
              <a:spLocks/>
            </p:cNvSpPr>
            <p:nvPr/>
          </p:nvSpPr>
          <p:spPr>
            <a:xfrm>
              <a:off x="301125" y="497780"/>
              <a:ext cx="4635481" cy="897497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it-IT" sz="3600" dirty="0">
                  <a:solidFill>
                    <a:srgbClr val="252958"/>
                  </a:solidFill>
                  <a:latin typeface="Inter Semi Bold" panose="02000703000000020004" pitchFamily="2" charset="0"/>
                  <a:ea typeface="Inter Semi Bold" panose="02000703000000020004" pitchFamily="2" charset="0"/>
                  <a:cs typeface="Inter Semi Bold" panose="02000703000000020004" pitchFamily="2" charset="0"/>
                </a:rPr>
                <a:t>CERN 44 VILLIERS</a:t>
              </a:r>
              <a:endParaRPr kumimoji="0" lang="it-IT" sz="3600" b="0" i="0" u="none" strike="noStrike" kern="1200" cap="none" spc="0" normalizeH="0" baseline="0" noProof="0" dirty="0">
                <a:ln>
                  <a:noFill/>
                </a:ln>
                <a:solidFill>
                  <a:srgbClr val="252958"/>
                </a:solidFill>
                <a:effectLst/>
                <a:uLnTx/>
                <a:uFillTx/>
                <a:latin typeface="Inter Semi Bold" panose="02000703000000020004" pitchFamily="2" charset="0"/>
                <a:ea typeface="Inter Semi Bold" panose="02000703000000020004" pitchFamily="2" charset="0"/>
                <a:cs typeface="Inter Semi Bold" panose="02000703000000020004" pitchFamily="2" charset="0"/>
              </a:endParaRPr>
            </a:p>
          </p:txBody>
        </p:sp>
        <p:sp>
          <p:nvSpPr>
            <p:cNvPr id="39" name="Sottotitolo 2">
              <a:extLst>
                <a:ext uri="{FF2B5EF4-FFF2-40B4-BE49-F238E27FC236}">
                  <a16:creationId xmlns:a16="http://schemas.microsoft.com/office/drawing/2014/main" id="{8C48CD74-A5B6-6B17-5376-31B55DFE2CA0}"/>
                </a:ext>
              </a:extLst>
            </p:cNvPr>
            <p:cNvSpPr txBox="1">
              <a:spLocks/>
            </p:cNvSpPr>
            <p:nvPr/>
          </p:nvSpPr>
          <p:spPr>
            <a:xfrm>
              <a:off x="337701" y="507106"/>
              <a:ext cx="4023359" cy="388178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it-IT" sz="1700" dirty="0">
                  <a:solidFill>
                    <a:srgbClr val="252958"/>
                  </a:solidFill>
                  <a:latin typeface="Inter" panose="02000503000000020004" pitchFamily="2" charset="0"/>
                  <a:ea typeface="Inter" panose="02000503000000020004" pitchFamily="2" charset="0"/>
                  <a:cs typeface="Inter" panose="02000503000000020004" pitchFamily="2" charset="0"/>
                </a:rPr>
                <a:t>Paris 75 - France</a:t>
              </a:r>
              <a:endParaRPr kumimoji="0" lang="it-IT" sz="1700" b="0" i="0" u="none" strike="noStrike" kern="1200" cap="none" spc="0" normalizeH="0" baseline="0" noProof="0" dirty="0">
                <a:ln>
                  <a:noFill/>
                </a:ln>
                <a:solidFill>
                  <a:srgbClr val="252958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endParaRPr>
            </a:p>
          </p:txBody>
        </p:sp>
      </p:grpSp>
      <p:sp>
        <p:nvSpPr>
          <p:cNvPr id="42" name="object 5">
            <a:extLst>
              <a:ext uri="{FF2B5EF4-FFF2-40B4-BE49-F238E27FC236}">
                <a16:creationId xmlns:a16="http://schemas.microsoft.com/office/drawing/2014/main" id="{FCC902F1-EA14-00DC-9D55-6E46B8C0B441}"/>
              </a:ext>
            </a:extLst>
          </p:cNvPr>
          <p:cNvSpPr txBox="1"/>
          <p:nvPr/>
        </p:nvSpPr>
        <p:spPr>
          <a:xfrm>
            <a:off x="451915" y="1923173"/>
            <a:ext cx="4456176" cy="485532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R="0" lvl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it-IT" sz="1100" b="1" i="0" u="none" strike="noStrike" kern="1200" cap="none" spc="0" normalizeH="0" baseline="0" noProof="0" dirty="0">
                <a:ln>
                  <a:noFill/>
                </a:ln>
                <a:solidFill>
                  <a:srgbClr val="333765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Points clés :</a:t>
            </a:r>
            <a:r>
              <a:rPr kumimoji="0" lang="it-IT" sz="1100" b="0" i="0" u="none" strike="noStrike" kern="1200" cap="none" spc="0" normalizeH="0" baseline="0" noProof="0" dirty="0">
                <a:ln>
                  <a:noFill/>
                </a:ln>
                <a:solidFill>
                  <a:srgbClr val="333765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 </a:t>
            </a:r>
            <a:r>
              <a:rPr kumimoji="0" lang="it-IT" sz="1100" b="0" i="0" u="none" strike="noStrike" kern="1200" cap="none" spc="0" normalizeH="0" baseline="0" noProof="0" dirty="0">
                <a:ln>
                  <a:noFill/>
                </a:ln>
                <a:solidFill>
                  <a:srgbClr val="252958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réalisation, gros-oeuvre, gestion des déchets, gestion de la sécurité et des circulations</a:t>
            </a:r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9D4833E0-F762-39F9-574D-E271C1949E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97" r="6697"/>
          <a:stretch/>
        </p:blipFill>
        <p:spPr>
          <a:xfrm>
            <a:off x="8796836" y="-10691"/>
            <a:ext cx="3403718" cy="2944646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A86C091B-AF9E-50FD-1CE8-48634C4191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" r="119"/>
          <a:stretch/>
        </p:blipFill>
        <p:spPr>
          <a:xfrm>
            <a:off x="5327004" y="3033232"/>
            <a:ext cx="6873550" cy="3889924"/>
          </a:xfrm>
          <a:prstGeom prst="rect">
            <a:avLst/>
          </a:prstGeom>
        </p:spPr>
      </p:pic>
      <p:cxnSp>
        <p:nvCxnSpPr>
          <p:cNvPr id="35" name="Connettore diritto 34">
            <a:extLst>
              <a:ext uri="{FF2B5EF4-FFF2-40B4-BE49-F238E27FC236}">
                <a16:creationId xmlns:a16="http://schemas.microsoft.com/office/drawing/2014/main" id="{477FB167-22DD-4D49-32A9-C6066AF92F62}"/>
              </a:ext>
            </a:extLst>
          </p:cNvPr>
          <p:cNvCxnSpPr>
            <a:cxnSpLocks/>
          </p:cNvCxnSpPr>
          <p:nvPr/>
        </p:nvCxnSpPr>
        <p:spPr>
          <a:xfrm flipH="1">
            <a:off x="475488" y="5807887"/>
            <a:ext cx="4227141" cy="0"/>
          </a:xfrm>
          <a:prstGeom prst="line">
            <a:avLst/>
          </a:prstGeom>
          <a:ln w="15875">
            <a:solidFill>
              <a:srgbClr val="83AA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" name="Groupe 40">
            <a:extLst>
              <a:ext uri="{FF2B5EF4-FFF2-40B4-BE49-F238E27FC236}">
                <a16:creationId xmlns:a16="http://schemas.microsoft.com/office/drawing/2014/main" id="{9195A6BB-8405-415E-2D2C-85AA5F003538}"/>
              </a:ext>
            </a:extLst>
          </p:cNvPr>
          <p:cNvGrpSpPr/>
          <p:nvPr/>
        </p:nvGrpSpPr>
        <p:grpSpPr>
          <a:xfrm>
            <a:off x="511787" y="5964896"/>
            <a:ext cx="1684129" cy="686698"/>
            <a:chOff x="422919" y="5972158"/>
            <a:chExt cx="1684129" cy="686698"/>
          </a:xfrm>
        </p:grpSpPr>
        <p:cxnSp>
          <p:nvCxnSpPr>
            <p:cNvPr id="33" name="Connettore diritto 32">
              <a:extLst>
                <a:ext uri="{FF2B5EF4-FFF2-40B4-BE49-F238E27FC236}">
                  <a16:creationId xmlns:a16="http://schemas.microsoft.com/office/drawing/2014/main" id="{CD7066BA-8C36-8391-DE91-3F9EC4236896}"/>
                </a:ext>
              </a:extLst>
            </p:cNvPr>
            <p:cNvCxnSpPr>
              <a:cxnSpLocks/>
            </p:cNvCxnSpPr>
            <p:nvPr/>
          </p:nvCxnSpPr>
          <p:spPr>
            <a:xfrm>
              <a:off x="2107048" y="6192266"/>
              <a:ext cx="0" cy="466590"/>
            </a:xfrm>
            <a:prstGeom prst="line">
              <a:avLst/>
            </a:prstGeom>
            <a:ln w="19050">
              <a:solidFill>
                <a:srgbClr val="83AA8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0" name="Groupe 39">
              <a:extLst>
                <a:ext uri="{FF2B5EF4-FFF2-40B4-BE49-F238E27FC236}">
                  <a16:creationId xmlns:a16="http://schemas.microsoft.com/office/drawing/2014/main" id="{5763614E-185A-392B-E33E-DCAD389BD622}"/>
                </a:ext>
              </a:extLst>
            </p:cNvPr>
            <p:cNvGrpSpPr/>
            <p:nvPr/>
          </p:nvGrpSpPr>
          <p:grpSpPr>
            <a:xfrm>
              <a:off x="422919" y="5972158"/>
              <a:ext cx="1573878" cy="666853"/>
              <a:chOff x="298711" y="5952404"/>
              <a:chExt cx="1573878" cy="666853"/>
            </a:xfrm>
          </p:grpSpPr>
          <p:sp>
            <p:nvSpPr>
              <p:cNvPr id="2" name="ZoneTexte 1">
                <a:extLst>
                  <a:ext uri="{FF2B5EF4-FFF2-40B4-BE49-F238E27FC236}">
                    <a16:creationId xmlns:a16="http://schemas.microsoft.com/office/drawing/2014/main" id="{A8C4E895-CAA6-AD9A-EE5B-757CB89BD19A}"/>
                  </a:ext>
                </a:extLst>
              </p:cNvPr>
              <p:cNvSpPr txBox="1"/>
              <p:nvPr/>
            </p:nvSpPr>
            <p:spPr>
              <a:xfrm>
                <a:off x="298711" y="6219147"/>
                <a:ext cx="154842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fr-FR" sz="2000" dirty="0">
                    <a:solidFill>
                      <a:srgbClr val="252958"/>
                    </a:solidFill>
                    <a:latin typeface="Inter" panose="02000503000000020004" pitchFamily="2" charset="0"/>
                    <a:ea typeface="Inter" panose="02000503000000020004" pitchFamily="2" charset="0"/>
                    <a:cs typeface="Inter" panose="02000503000000020004" pitchFamily="2" charset="0"/>
                  </a:rPr>
                  <a:t>m² 2900</a:t>
                </a:r>
                <a:endParaRPr lang="fr-FR" sz="2000" dirty="0">
                  <a:solidFill>
                    <a:srgbClr val="252958"/>
                  </a:solidFill>
                  <a:highlight>
                    <a:srgbClr val="FFFF00"/>
                  </a:highlight>
                  <a:latin typeface="Inter" panose="02000503000000020004" pitchFamily="2" charset="0"/>
                  <a:ea typeface="Inter" panose="02000503000000020004" pitchFamily="2" charset="0"/>
                  <a:cs typeface="Inter" panose="02000503000000020004" pitchFamily="2" charset="0"/>
                </a:endParaRPr>
              </a:p>
            </p:txBody>
          </p:sp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012054A1-F9C9-AA34-B072-CF6C5BEFA2E1}"/>
                  </a:ext>
                </a:extLst>
              </p:cNvPr>
              <p:cNvSpPr txBox="1"/>
              <p:nvPr/>
            </p:nvSpPr>
            <p:spPr>
              <a:xfrm>
                <a:off x="557854" y="5952404"/>
                <a:ext cx="1314735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fr-FR" sz="1100" dirty="0">
                    <a:solidFill>
                      <a:srgbClr val="252958"/>
                    </a:solidFill>
                    <a:latin typeface="Inter" panose="02000503000000020004" pitchFamily="2" charset="0"/>
                    <a:ea typeface="Inter" panose="02000503000000020004" pitchFamily="2" charset="0"/>
                    <a:cs typeface="Inter" panose="02000503000000020004" pitchFamily="2" charset="0"/>
                  </a:rPr>
                  <a:t>Surface</a:t>
                </a:r>
              </a:p>
            </p:txBody>
          </p:sp>
        </p:grpSp>
      </p:grpSp>
      <p:grpSp>
        <p:nvGrpSpPr>
          <p:cNvPr id="38" name="Groupe 37">
            <a:extLst>
              <a:ext uri="{FF2B5EF4-FFF2-40B4-BE49-F238E27FC236}">
                <a16:creationId xmlns:a16="http://schemas.microsoft.com/office/drawing/2014/main" id="{266FC856-E8F0-4E1E-DCAC-48B66B84285A}"/>
              </a:ext>
            </a:extLst>
          </p:cNvPr>
          <p:cNvGrpSpPr/>
          <p:nvPr/>
        </p:nvGrpSpPr>
        <p:grpSpPr>
          <a:xfrm>
            <a:off x="2763575" y="5928572"/>
            <a:ext cx="1751788" cy="703177"/>
            <a:chOff x="3071911" y="5952404"/>
            <a:chExt cx="1751788" cy="703177"/>
          </a:xfrm>
        </p:grpSpPr>
        <p:cxnSp>
          <p:nvCxnSpPr>
            <p:cNvPr id="34" name="Connettore diritto 33">
              <a:extLst>
                <a:ext uri="{FF2B5EF4-FFF2-40B4-BE49-F238E27FC236}">
                  <a16:creationId xmlns:a16="http://schemas.microsoft.com/office/drawing/2014/main" id="{ADFBF690-0748-A958-2CB5-12F54400A3D5}"/>
                </a:ext>
              </a:extLst>
            </p:cNvPr>
            <p:cNvCxnSpPr>
              <a:cxnSpLocks/>
            </p:cNvCxnSpPr>
            <p:nvPr/>
          </p:nvCxnSpPr>
          <p:spPr>
            <a:xfrm>
              <a:off x="4823699" y="6188991"/>
              <a:ext cx="0" cy="466590"/>
            </a:xfrm>
            <a:prstGeom prst="line">
              <a:avLst/>
            </a:prstGeom>
            <a:ln w="19050">
              <a:solidFill>
                <a:srgbClr val="83AA8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" name="ZoneTexte 2">
              <a:extLst>
                <a:ext uri="{FF2B5EF4-FFF2-40B4-BE49-F238E27FC236}">
                  <a16:creationId xmlns:a16="http://schemas.microsoft.com/office/drawing/2014/main" id="{2F01F55A-5603-91ED-DD49-86D8897F73B1}"/>
                </a:ext>
              </a:extLst>
            </p:cNvPr>
            <p:cNvSpPr txBox="1"/>
            <p:nvPr/>
          </p:nvSpPr>
          <p:spPr>
            <a:xfrm>
              <a:off x="3071911" y="6196166"/>
              <a:ext cx="154301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2000" dirty="0">
                  <a:solidFill>
                    <a:srgbClr val="252958"/>
                  </a:solidFill>
                  <a:latin typeface="Inter" panose="02000503000000020004" pitchFamily="2" charset="0"/>
                  <a:ea typeface="Inter" panose="02000503000000020004" pitchFamily="2" charset="0"/>
                  <a:cs typeface="Inter" panose="02000503000000020004" pitchFamily="2" charset="0"/>
                </a:rPr>
                <a:t>2 ans</a:t>
              </a:r>
            </a:p>
          </p:txBody>
        </p:sp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5BA942DA-E7BD-62C3-E30D-0693DD6C5DB7}"/>
                </a:ext>
              </a:extLst>
            </p:cNvPr>
            <p:cNvSpPr txBox="1"/>
            <p:nvPr/>
          </p:nvSpPr>
          <p:spPr>
            <a:xfrm>
              <a:off x="3416650" y="5952404"/>
              <a:ext cx="131473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1100" dirty="0">
                  <a:solidFill>
                    <a:srgbClr val="252958"/>
                  </a:solidFill>
                  <a:latin typeface="Inter" panose="02000503000000020004" pitchFamily="2" charset="0"/>
                  <a:ea typeface="Inter" panose="02000503000000020004" pitchFamily="2" charset="0"/>
                  <a:cs typeface="Inter" panose="02000503000000020004" pitchFamily="2" charset="0"/>
                </a:rPr>
                <a:t>Durée</a:t>
              </a: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158C3CF5-DF33-F47A-5BA4-70307CA2AF1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1478661" y="2933955"/>
            <a:ext cx="713339" cy="3924045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1" name="Image 10" descr="Une image contenant Police, Graphique, capture d’écran, graphisme&#10;&#10;Description générée automatiquement">
            <a:extLst>
              <a:ext uri="{FF2B5EF4-FFF2-40B4-BE49-F238E27FC236}">
                <a16:creationId xmlns:a16="http://schemas.microsoft.com/office/drawing/2014/main" id="{D16484EF-5727-4A8E-375D-0F21726A0C8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895816" y="5046874"/>
            <a:ext cx="1870928" cy="705237"/>
          </a:xfrm>
          <a:prstGeom prst="rect">
            <a:avLst/>
          </a:prstGeom>
        </p:spPr>
      </p:pic>
      <p:sp>
        <p:nvSpPr>
          <p:cNvPr id="8" name="object 5">
            <a:extLst>
              <a:ext uri="{FF2B5EF4-FFF2-40B4-BE49-F238E27FC236}">
                <a16:creationId xmlns:a16="http://schemas.microsoft.com/office/drawing/2014/main" id="{30F01D01-3286-D565-CA3D-5BF98E2CDC47}"/>
              </a:ext>
            </a:extLst>
          </p:cNvPr>
          <p:cNvSpPr txBox="1"/>
          <p:nvPr/>
        </p:nvSpPr>
        <p:spPr>
          <a:xfrm>
            <a:off x="451915" y="2633886"/>
            <a:ext cx="4456176" cy="231616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it-IT" sz="1100" b="1" dirty="0">
                <a:solidFill>
                  <a:srgbClr val="333765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Mode d’intervention : </a:t>
            </a:r>
            <a:r>
              <a:rPr kumimoji="0" lang="it-IT" sz="1100" b="0" i="0" u="none" strike="noStrike" kern="1200" cap="none" spc="0" normalizeH="0" baseline="0" noProof="0" dirty="0">
                <a:ln>
                  <a:noFill/>
                </a:ln>
                <a:solidFill>
                  <a:srgbClr val="333765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Contractant général</a:t>
            </a:r>
          </a:p>
        </p:txBody>
      </p:sp>
      <p:sp>
        <p:nvSpPr>
          <p:cNvPr id="9" name="object 5">
            <a:extLst>
              <a:ext uri="{FF2B5EF4-FFF2-40B4-BE49-F238E27FC236}">
                <a16:creationId xmlns:a16="http://schemas.microsoft.com/office/drawing/2014/main" id="{A232E0CB-9475-2C29-9C78-0FBCBCB32643}"/>
              </a:ext>
            </a:extLst>
          </p:cNvPr>
          <p:cNvSpPr txBox="1"/>
          <p:nvPr/>
        </p:nvSpPr>
        <p:spPr>
          <a:xfrm>
            <a:off x="451915" y="3090684"/>
            <a:ext cx="4456176" cy="993363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it-IT" sz="1100" b="1" i="0" u="none" strike="noStrike" kern="1200" cap="none" spc="0" normalizeH="0" baseline="0" noProof="0" dirty="0">
                <a:ln>
                  <a:noFill/>
                </a:ln>
                <a:solidFill>
                  <a:srgbClr val="333765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Contexte : </a:t>
            </a:r>
            <a:r>
              <a:rPr lang="it-IT" sz="1100" dirty="0">
                <a:solidFill>
                  <a:srgbClr val="333765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restructuration et extension d’un </a:t>
            </a:r>
            <a:r>
              <a:rPr lang="fr-FR" sz="1100" dirty="0">
                <a:solidFill>
                  <a:srgbClr val="333765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complexe immobilier composé de deux bâtiments en milieu urbain dense. </a:t>
            </a:r>
          </a:p>
          <a:p>
            <a:pPr marR="0" lvl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r-FR" sz="1100" dirty="0">
                <a:solidFill>
                  <a:srgbClr val="333765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Ce projet est composé d’un bâtiment historique rénové et d’un bâtiment contemporain reconstruit à neuf.</a:t>
            </a:r>
            <a:endParaRPr lang="it-IT" sz="1100" dirty="0">
              <a:solidFill>
                <a:srgbClr val="333765"/>
              </a:solidFill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10" name="object 5">
            <a:extLst>
              <a:ext uri="{FF2B5EF4-FFF2-40B4-BE49-F238E27FC236}">
                <a16:creationId xmlns:a16="http://schemas.microsoft.com/office/drawing/2014/main" id="{BD0C2EF7-AC41-D4AF-918F-4EBBB0AFC794}"/>
              </a:ext>
            </a:extLst>
          </p:cNvPr>
          <p:cNvSpPr txBox="1"/>
          <p:nvPr/>
        </p:nvSpPr>
        <p:spPr>
          <a:xfrm>
            <a:off x="451915" y="4316110"/>
            <a:ext cx="4683221" cy="739447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kumimoji="0" lang="it-IT" sz="1100" b="1" i="0" u="none" strike="noStrike" kern="1200" cap="none" spc="0" normalizeH="0" baseline="0" noProof="0" dirty="0">
                <a:ln>
                  <a:noFill/>
                </a:ln>
                <a:solidFill>
                  <a:srgbClr val="333765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Spécificité du projet </a:t>
            </a:r>
            <a:r>
              <a:rPr kumimoji="0" lang="it-IT" sz="1100" b="0" i="0" u="none" strike="noStrike" kern="1200" cap="none" spc="0" normalizeH="0" baseline="0" noProof="0" dirty="0">
                <a:ln>
                  <a:noFill/>
                </a:ln>
                <a:solidFill>
                  <a:srgbClr val="333765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: Certification BREEAM NC / Economie d’énergie /</a:t>
            </a:r>
            <a:r>
              <a:rPr lang="it-IT" sz="1100" dirty="0">
                <a:solidFill>
                  <a:srgbClr val="333765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 Gestion des </a:t>
            </a:r>
            <a:r>
              <a:rPr lang="it-IT" sz="1100" b="1" dirty="0">
                <a:solidFill>
                  <a:srgbClr val="333765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déchets</a:t>
            </a:r>
            <a:r>
              <a:rPr lang="it-IT" sz="1100" dirty="0">
                <a:solidFill>
                  <a:srgbClr val="333765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 / G</a:t>
            </a:r>
            <a:r>
              <a:rPr kumimoji="0" lang="it-IT" sz="1100" i="0" u="none" strike="noStrike" kern="1200" cap="none" spc="0" normalizeH="0" baseline="0" noProof="0" dirty="0">
                <a:ln>
                  <a:noFill/>
                </a:ln>
                <a:solidFill>
                  <a:srgbClr val="333765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estion</a:t>
            </a:r>
            <a:r>
              <a:rPr kumimoji="0" lang="it-IT" sz="1100" b="0" i="0" u="none" strike="noStrike" kern="1200" cap="none" spc="0" normalizeH="0" baseline="0" noProof="0" dirty="0">
                <a:ln>
                  <a:noFill/>
                </a:ln>
                <a:solidFill>
                  <a:srgbClr val="333765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 de la </a:t>
            </a:r>
            <a:r>
              <a:rPr kumimoji="0" lang="it-IT" sz="1100" b="1" i="0" u="none" strike="noStrike" kern="1200" cap="none" spc="0" normalizeH="0" baseline="0" noProof="0" dirty="0">
                <a:ln>
                  <a:noFill/>
                </a:ln>
                <a:solidFill>
                  <a:srgbClr val="333765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sécurité et des accès</a:t>
            </a:r>
          </a:p>
          <a:p>
            <a:pPr marR="0" lvl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it-IT" sz="1100" b="0" i="0" u="none" strike="noStrike" kern="1200" cap="none" spc="0" normalizeH="0" baseline="0" noProof="0" dirty="0">
              <a:ln>
                <a:noFill/>
              </a:ln>
              <a:solidFill>
                <a:srgbClr val="333765"/>
              </a:solidFill>
              <a:effectLst/>
              <a:highlight>
                <a:srgbClr val="FFFF00"/>
              </a:highlight>
              <a:uLnTx/>
              <a:uFillTx/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12" name="object 5">
            <a:extLst>
              <a:ext uri="{FF2B5EF4-FFF2-40B4-BE49-F238E27FC236}">
                <a16:creationId xmlns:a16="http://schemas.microsoft.com/office/drawing/2014/main" id="{FE6F722F-2DBA-87B8-F84E-239B43794DE0}"/>
              </a:ext>
            </a:extLst>
          </p:cNvPr>
          <p:cNvSpPr txBox="1"/>
          <p:nvPr/>
        </p:nvSpPr>
        <p:spPr>
          <a:xfrm>
            <a:off x="475488" y="4977151"/>
            <a:ext cx="4456176" cy="231616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kumimoji="0" lang="it-IT" sz="1100" b="1" i="0" u="none" strike="noStrike" kern="1200" cap="none" spc="0" normalizeH="0" baseline="0" noProof="0" dirty="0">
                <a:ln>
                  <a:noFill/>
                </a:ln>
                <a:solidFill>
                  <a:srgbClr val="252958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Date de livraison </a:t>
            </a:r>
            <a:r>
              <a:rPr kumimoji="0" lang="it-IT" sz="1100" b="1" i="0" u="none" strike="noStrike" kern="1200" cap="none" spc="0" normalizeH="0" baseline="0" noProof="0" dirty="0">
                <a:ln>
                  <a:noFill/>
                </a:ln>
                <a:solidFill>
                  <a:srgbClr val="252958"/>
                </a:solidFill>
                <a:effectLst/>
                <a:highlight>
                  <a:srgbClr val="FFFFFF"/>
                </a:highlight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:</a:t>
            </a:r>
            <a:r>
              <a:rPr kumimoji="0" lang="fr-FR" sz="1100" b="1" i="0" u="none" strike="noStrike" kern="1200" cap="none" spc="0" normalizeH="0" baseline="0" noProof="0" dirty="0">
                <a:ln>
                  <a:noFill/>
                </a:ln>
                <a:solidFill>
                  <a:srgbClr val="252958"/>
                </a:solidFill>
                <a:effectLst/>
                <a:highlight>
                  <a:srgbClr val="FFFFFF"/>
                </a:highlight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 </a:t>
            </a:r>
            <a:r>
              <a:rPr kumimoji="0" lang="fr-FR" sz="1100" i="0" u="none" strike="noStrike" kern="1200" cap="none" spc="0" normalizeH="0" baseline="0" noProof="0" dirty="0">
                <a:ln>
                  <a:noFill/>
                </a:ln>
                <a:solidFill>
                  <a:srgbClr val="252958"/>
                </a:solidFill>
                <a:effectLst/>
                <a:highlight>
                  <a:srgbClr val="FFFFFF"/>
                </a:highlight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novembre </a:t>
            </a:r>
            <a:r>
              <a:rPr lang="fr-FR" sz="1100" dirty="0">
                <a:solidFill>
                  <a:srgbClr val="252958"/>
                </a:solidFill>
                <a:highlight>
                  <a:srgbClr val="FFFFFF"/>
                </a:highlight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2023</a:t>
            </a:r>
            <a:endParaRPr lang="en-US" sz="1100" dirty="0">
              <a:solidFill>
                <a:srgbClr val="252958"/>
              </a:solidFill>
              <a:highlight>
                <a:srgbClr val="FFFFFF"/>
              </a:highlight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13" name="object 5">
            <a:extLst>
              <a:ext uri="{FF2B5EF4-FFF2-40B4-BE49-F238E27FC236}">
                <a16:creationId xmlns:a16="http://schemas.microsoft.com/office/drawing/2014/main" id="{24FBD42F-D172-CBB7-CAD3-D323C04B4C15}"/>
              </a:ext>
            </a:extLst>
          </p:cNvPr>
          <p:cNvSpPr txBox="1"/>
          <p:nvPr/>
        </p:nvSpPr>
        <p:spPr>
          <a:xfrm>
            <a:off x="460187" y="5405597"/>
            <a:ext cx="4456176" cy="231616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kumimoji="0" lang="it-IT" sz="1100" b="1" i="0" u="none" strike="noStrike" kern="1200" cap="none" spc="0" normalizeH="0" baseline="0" noProof="0" dirty="0">
                <a:ln>
                  <a:noFill/>
                </a:ln>
                <a:solidFill>
                  <a:srgbClr val="333765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Architecte </a:t>
            </a:r>
            <a:r>
              <a:rPr kumimoji="0" lang="it-IT" sz="1100" b="0" i="0" u="none" strike="noStrike" kern="1200" cap="none" spc="0" normalizeH="0" baseline="0" noProof="0" dirty="0">
                <a:ln>
                  <a:noFill/>
                </a:ln>
                <a:solidFill>
                  <a:srgbClr val="333765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: STUDIO VINCENT ESCHALIER</a:t>
            </a:r>
            <a:endParaRPr kumimoji="0" lang="it-IT" sz="1100" b="0" i="0" u="none" strike="noStrike" kern="1200" cap="none" spc="0" normalizeH="0" baseline="0" noProof="0" dirty="0">
              <a:ln>
                <a:noFill/>
              </a:ln>
              <a:solidFill>
                <a:srgbClr val="333765"/>
              </a:solidFill>
              <a:effectLst/>
              <a:highlight>
                <a:srgbClr val="FFFF00"/>
              </a:highlight>
              <a:uLnTx/>
              <a:uFillTx/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pic>
        <p:nvPicPr>
          <p:cNvPr id="28" name="Immagine 27">
            <a:extLst>
              <a:ext uri="{FF2B5EF4-FFF2-40B4-BE49-F238E27FC236}">
                <a16:creationId xmlns:a16="http://schemas.microsoft.com/office/drawing/2014/main" id="{1DE35877-4819-8B1E-FFA0-7EF1C1F5E6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" r="11"/>
          <a:stretch/>
        </p:blipFill>
        <p:spPr>
          <a:xfrm>
            <a:off x="5318450" y="-5503"/>
            <a:ext cx="3403718" cy="294464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</p:pic>
      <p:pic>
        <p:nvPicPr>
          <p:cNvPr id="26" name="Graphique 25" descr="Homme ouvrier du bâtiment avec un remplissage uni">
            <a:extLst>
              <a:ext uri="{FF2B5EF4-FFF2-40B4-BE49-F238E27FC236}">
                <a16:creationId xmlns:a16="http://schemas.microsoft.com/office/drawing/2014/main" id="{FDBF9F63-E21C-9B56-EEFE-14BEB124F00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57697" y="188381"/>
            <a:ext cx="409570" cy="40957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6EE6E1E7-F58A-DE97-D266-A84522BF304B}"/>
              </a:ext>
            </a:extLst>
          </p:cNvPr>
          <p:cNvSpPr txBox="1"/>
          <p:nvPr/>
        </p:nvSpPr>
        <p:spPr>
          <a:xfrm rot="16200000">
            <a:off x="93171" y="-100729"/>
            <a:ext cx="507831" cy="705306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pPr algn="just"/>
            <a:r>
              <a:rPr lang="fr-FR" sz="1050" dirty="0">
                <a:solidFill>
                  <a:srgbClr val="C00000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Sécurité</a:t>
            </a:r>
          </a:p>
          <a:p>
            <a:pPr algn="just"/>
            <a:r>
              <a:rPr lang="fr-FR" sz="1050" dirty="0">
                <a:solidFill>
                  <a:srgbClr val="C00000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chantier</a:t>
            </a:r>
          </a:p>
        </p:txBody>
      </p:sp>
    </p:spTree>
    <p:extLst>
      <p:ext uri="{BB962C8B-B14F-4D97-AF65-F5344CB8AC3E}">
        <p14:creationId xmlns:p14="http://schemas.microsoft.com/office/powerpoint/2010/main" val="28589896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68B63389-718D-81DA-C884-4D6EEF364323}"/>
              </a:ext>
            </a:extLst>
          </p:cNvPr>
          <p:cNvSpPr/>
          <p:nvPr/>
        </p:nvSpPr>
        <p:spPr>
          <a:xfrm>
            <a:off x="11633316" y="3027001"/>
            <a:ext cx="713339" cy="3924045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15CC41-8B6E-7641-1BCC-EAB2073D3B41}"/>
              </a:ext>
            </a:extLst>
          </p:cNvPr>
          <p:cNvSpPr/>
          <p:nvPr/>
        </p:nvSpPr>
        <p:spPr>
          <a:xfrm>
            <a:off x="5327004" y="-10691"/>
            <a:ext cx="3403718" cy="2944646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5CA98E8F-7EEB-E8BD-69E9-9F03266ACBB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04800" y="596924"/>
            <a:ext cx="1266092" cy="4095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ettangolo 35">
            <a:extLst>
              <a:ext uri="{FF2B5EF4-FFF2-40B4-BE49-F238E27FC236}">
                <a16:creationId xmlns:a16="http://schemas.microsoft.com/office/drawing/2014/main" id="{D6FC62B8-3477-ECF8-98E7-4C7F5E3308A9}"/>
              </a:ext>
            </a:extLst>
          </p:cNvPr>
          <p:cNvSpPr/>
          <p:nvPr/>
        </p:nvSpPr>
        <p:spPr>
          <a:xfrm>
            <a:off x="475488" y="4528184"/>
            <a:ext cx="3983181" cy="1131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object 5">
            <a:extLst>
              <a:ext uri="{FF2B5EF4-FFF2-40B4-BE49-F238E27FC236}">
                <a16:creationId xmlns:a16="http://schemas.microsoft.com/office/drawing/2014/main" id="{FCC902F1-EA14-00DC-9D55-6E46B8C0B441}"/>
              </a:ext>
            </a:extLst>
          </p:cNvPr>
          <p:cNvSpPr txBox="1"/>
          <p:nvPr/>
        </p:nvSpPr>
        <p:spPr>
          <a:xfrm>
            <a:off x="451915" y="1923173"/>
            <a:ext cx="4456176" cy="485532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R="0" lvl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it-IT" sz="1100" b="1" i="0" u="none" strike="noStrike" kern="1200" cap="none" spc="0" normalizeH="0" baseline="0" noProof="0" dirty="0">
                <a:ln>
                  <a:noFill/>
                </a:ln>
                <a:solidFill>
                  <a:srgbClr val="333765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Points clés :</a:t>
            </a:r>
            <a:r>
              <a:rPr kumimoji="0" lang="it-IT" sz="1100" b="0" i="0" u="none" strike="noStrike" kern="1200" cap="none" spc="0" normalizeH="0" baseline="0" noProof="0" dirty="0">
                <a:ln>
                  <a:noFill/>
                </a:ln>
                <a:solidFill>
                  <a:srgbClr val="333765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 </a:t>
            </a:r>
            <a:r>
              <a:rPr kumimoji="0" lang="it-IT" sz="1100" b="0" i="0" u="none" strike="noStrike" kern="1200" cap="none" spc="0" normalizeH="0" baseline="0" noProof="0" dirty="0">
                <a:ln>
                  <a:noFill/>
                </a:ln>
                <a:solidFill>
                  <a:srgbClr val="252958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réalisation, gros-oeuvre, gestion des déchets, gestion de la sécurité et des circulations</a:t>
            </a:r>
          </a:p>
        </p:txBody>
      </p:sp>
      <p:cxnSp>
        <p:nvCxnSpPr>
          <p:cNvPr id="35" name="Connettore diritto 34">
            <a:extLst>
              <a:ext uri="{FF2B5EF4-FFF2-40B4-BE49-F238E27FC236}">
                <a16:creationId xmlns:a16="http://schemas.microsoft.com/office/drawing/2014/main" id="{477FB167-22DD-4D49-32A9-C6066AF92F62}"/>
              </a:ext>
            </a:extLst>
          </p:cNvPr>
          <p:cNvCxnSpPr>
            <a:cxnSpLocks/>
          </p:cNvCxnSpPr>
          <p:nvPr/>
        </p:nvCxnSpPr>
        <p:spPr>
          <a:xfrm flipH="1">
            <a:off x="475488" y="5807887"/>
            <a:ext cx="4227141" cy="0"/>
          </a:xfrm>
          <a:prstGeom prst="line">
            <a:avLst/>
          </a:prstGeom>
          <a:ln w="15875">
            <a:solidFill>
              <a:srgbClr val="83AA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" name="Groupe 40">
            <a:extLst>
              <a:ext uri="{FF2B5EF4-FFF2-40B4-BE49-F238E27FC236}">
                <a16:creationId xmlns:a16="http://schemas.microsoft.com/office/drawing/2014/main" id="{9195A6BB-8405-415E-2D2C-85AA5F003538}"/>
              </a:ext>
            </a:extLst>
          </p:cNvPr>
          <p:cNvGrpSpPr/>
          <p:nvPr/>
        </p:nvGrpSpPr>
        <p:grpSpPr>
          <a:xfrm>
            <a:off x="511787" y="5964896"/>
            <a:ext cx="1684129" cy="686698"/>
            <a:chOff x="422919" y="5972158"/>
            <a:chExt cx="1684129" cy="686698"/>
          </a:xfrm>
        </p:grpSpPr>
        <p:cxnSp>
          <p:nvCxnSpPr>
            <p:cNvPr id="33" name="Connettore diritto 32">
              <a:extLst>
                <a:ext uri="{FF2B5EF4-FFF2-40B4-BE49-F238E27FC236}">
                  <a16:creationId xmlns:a16="http://schemas.microsoft.com/office/drawing/2014/main" id="{CD7066BA-8C36-8391-DE91-3F9EC4236896}"/>
                </a:ext>
              </a:extLst>
            </p:cNvPr>
            <p:cNvCxnSpPr>
              <a:cxnSpLocks/>
            </p:cNvCxnSpPr>
            <p:nvPr/>
          </p:nvCxnSpPr>
          <p:spPr>
            <a:xfrm>
              <a:off x="2107048" y="6192266"/>
              <a:ext cx="0" cy="466590"/>
            </a:xfrm>
            <a:prstGeom prst="line">
              <a:avLst/>
            </a:prstGeom>
            <a:ln w="19050">
              <a:solidFill>
                <a:srgbClr val="83AA8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0" name="Groupe 39">
              <a:extLst>
                <a:ext uri="{FF2B5EF4-FFF2-40B4-BE49-F238E27FC236}">
                  <a16:creationId xmlns:a16="http://schemas.microsoft.com/office/drawing/2014/main" id="{5763614E-185A-392B-E33E-DCAD389BD622}"/>
                </a:ext>
              </a:extLst>
            </p:cNvPr>
            <p:cNvGrpSpPr/>
            <p:nvPr/>
          </p:nvGrpSpPr>
          <p:grpSpPr>
            <a:xfrm>
              <a:off x="422919" y="5972158"/>
              <a:ext cx="1573878" cy="666853"/>
              <a:chOff x="298711" y="5952404"/>
              <a:chExt cx="1573878" cy="666853"/>
            </a:xfrm>
          </p:grpSpPr>
          <p:sp>
            <p:nvSpPr>
              <p:cNvPr id="2" name="ZoneTexte 1">
                <a:extLst>
                  <a:ext uri="{FF2B5EF4-FFF2-40B4-BE49-F238E27FC236}">
                    <a16:creationId xmlns:a16="http://schemas.microsoft.com/office/drawing/2014/main" id="{A8C4E895-CAA6-AD9A-EE5B-757CB89BD19A}"/>
                  </a:ext>
                </a:extLst>
              </p:cNvPr>
              <p:cNvSpPr txBox="1"/>
              <p:nvPr/>
            </p:nvSpPr>
            <p:spPr>
              <a:xfrm>
                <a:off x="298711" y="6219147"/>
                <a:ext cx="154842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fr-FR" sz="2000" dirty="0">
                    <a:solidFill>
                      <a:srgbClr val="252958"/>
                    </a:solidFill>
                    <a:latin typeface="Inter" panose="02000503000000020004" pitchFamily="2" charset="0"/>
                    <a:ea typeface="Inter" panose="02000503000000020004" pitchFamily="2" charset="0"/>
                    <a:cs typeface="Inter" panose="02000503000000020004" pitchFamily="2" charset="0"/>
                  </a:rPr>
                  <a:t>m² 2900</a:t>
                </a:r>
                <a:endParaRPr lang="fr-FR" sz="2000" dirty="0">
                  <a:solidFill>
                    <a:srgbClr val="252958"/>
                  </a:solidFill>
                  <a:highlight>
                    <a:srgbClr val="FFFF00"/>
                  </a:highlight>
                  <a:latin typeface="Inter" panose="02000503000000020004" pitchFamily="2" charset="0"/>
                  <a:ea typeface="Inter" panose="02000503000000020004" pitchFamily="2" charset="0"/>
                  <a:cs typeface="Inter" panose="02000503000000020004" pitchFamily="2" charset="0"/>
                </a:endParaRPr>
              </a:p>
            </p:txBody>
          </p:sp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012054A1-F9C9-AA34-B072-CF6C5BEFA2E1}"/>
                  </a:ext>
                </a:extLst>
              </p:cNvPr>
              <p:cNvSpPr txBox="1"/>
              <p:nvPr/>
            </p:nvSpPr>
            <p:spPr>
              <a:xfrm>
                <a:off x="557854" y="5952404"/>
                <a:ext cx="1314735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fr-FR" sz="1100" dirty="0">
                    <a:solidFill>
                      <a:srgbClr val="252958"/>
                    </a:solidFill>
                    <a:latin typeface="Inter" panose="02000503000000020004" pitchFamily="2" charset="0"/>
                    <a:ea typeface="Inter" panose="02000503000000020004" pitchFamily="2" charset="0"/>
                    <a:cs typeface="Inter" panose="02000503000000020004" pitchFamily="2" charset="0"/>
                  </a:rPr>
                  <a:t>Surface</a:t>
                </a:r>
              </a:p>
            </p:txBody>
          </p:sp>
        </p:grpSp>
      </p:grpSp>
      <p:grpSp>
        <p:nvGrpSpPr>
          <p:cNvPr id="38" name="Groupe 37">
            <a:extLst>
              <a:ext uri="{FF2B5EF4-FFF2-40B4-BE49-F238E27FC236}">
                <a16:creationId xmlns:a16="http://schemas.microsoft.com/office/drawing/2014/main" id="{266FC856-E8F0-4E1E-DCAC-48B66B84285A}"/>
              </a:ext>
            </a:extLst>
          </p:cNvPr>
          <p:cNvGrpSpPr/>
          <p:nvPr/>
        </p:nvGrpSpPr>
        <p:grpSpPr>
          <a:xfrm>
            <a:off x="2763575" y="5928572"/>
            <a:ext cx="1751788" cy="703177"/>
            <a:chOff x="3071911" y="5952404"/>
            <a:chExt cx="1751788" cy="703177"/>
          </a:xfrm>
        </p:grpSpPr>
        <p:cxnSp>
          <p:nvCxnSpPr>
            <p:cNvPr id="34" name="Connettore diritto 33">
              <a:extLst>
                <a:ext uri="{FF2B5EF4-FFF2-40B4-BE49-F238E27FC236}">
                  <a16:creationId xmlns:a16="http://schemas.microsoft.com/office/drawing/2014/main" id="{ADFBF690-0748-A958-2CB5-12F54400A3D5}"/>
                </a:ext>
              </a:extLst>
            </p:cNvPr>
            <p:cNvCxnSpPr>
              <a:cxnSpLocks/>
            </p:cNvCxnSpPr>
            <p:nvPr/>
          </p:nvCxnSpPr>
          <p:spPr>
            <a:xfrm>
              <a:off x="4823699" y="6188991"/>
              <a:ext cx="0" cy="466590"/>
            </a:xfrm>
            <a:prstGeom prst="line">
              <a:avLst/>
            </a:prstGeom>
            <a:ln w="19050">
              <a:solidFill>
                <a:srgbClr val="83AA8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" name="ZoneTexte 2">
              <a:extLst>
                <a:ext uri="{FF2B5EF4-FFF2-40B4-BE49-F238E27FC236}">
                  <a16:creationId xmlns:a16="http://schemas.microsoft.com/office/drawing/2014/main" id="{2F01F55A-5603-91ED-DD49-86D8897F73B1}"/>
                </a:ext>
              </a:extLst>
            </p:cNvPr>
            <p:cNvSpPr txBox="1"/>
            <p:nvPr/>
          </p:nvSpPr>
          <p:spPr>
            <a:xfrm>
              <a:off x="3071911" y="6196166"/>
              <a:ext cx="154301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2000" dirty="0">
                  <a:solidFill>
                    <a:srgbClr val="252958"/>
                  </a:solidFill>
                  <a:latin typeface="Inter" panose="02000503000000020004" pitchFamily="2" charset="0"/>
                  <a:ea typeface="Inter" panose="02000503000000020004" pitchFamily="2" charset="0"/>
                  <a:cs typeface="Inter" panose="02000503000000020004" pitchFamily="2" charset="0"/>
                </a:rPr>
                <a:t>2 ans</a:t>
              </a:r>
            </a:p>
          </p:txBody>
        </p:sp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5BA942DA-E7BD-62C3-E30D-0693DD6C5DB7}"/>
                </a:ext>
              </a:extLst>
            </p:cNvPr>
            <p:cNvSpPr txBox="1"/>
            <p:nvPr/>
          </p:nvSpPr>
          <p:spPr>
            <a:xfrm>
              <a:off x="3416650" y="5952404"/>
              <a:ext cx="131473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1100" dirty="0">
                  <a:solidFill>
                    <a:srgbClr val="252958"/>
                  </a:solidFill>
                  <a:latin typeface="Inter" panose="02000503000000020004" pitchFamily="2" charset="0"/>
                  <a:ea typeface="Inter" panose="02000503000000020004" pitchFamily="2" charset="0"/>
                  <a:cs typeface="Inter" panose="02000503000000020004" pitchFamily="2" charset="0"/>
                </a:rPr>
                <a:t>Durée</a:t>
              </a: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158C3CF5-DF33-F47A-5BA4-70307CA2AF1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1478661" y="2933955"/>
            <a:ext cx="713339" cy="3924045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1" name="Image 10" descr="Une image contenant Police, Graphique, capture d’écran, graphisme&#10;&#10;Description générée automatiquement">
            <a:extLst>
              <a:ext uri="{FF2B5EF4-FFF2-40B4-BE49-F238E27FC236}">
                <a16:creationId xmlns:a16="http://schemas.microsoft.com/office/drawing/2014/main" id="{D16484EF-5727-4A8E-375D-0F21726A0C8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895816" y="5046874"/>
            <a:ext cx="1870928" cy="705237"/>
          </a:xfrm>
          <a:prstGeom prst="rect">
            <a:avLst/>
          </a:prstGeom>
        </p:spPr>
      </p:pic>
      <p:sp>
        <p:nvSpPr>
          <p:cNvPr id="8" name="object 5">
            <a:extLst>
              <a:ext uri="{FF2B5EF4-FFF2-40B4-BE49-F238E27FC236}">
                <a16:creationId xmlns:a16="http://schemas.microsoft.com/office/drawing/2014/main" id="{30F01D01-3286-D565-CA3D-5BF98E2CDC47}"/>
              </a:ext>
            </a:extLst>
          </p:cNvPr>
          <p:cNvSpPr txBox="1"/>
          <p:nvPr/>
        </p:nvSpPr>
        <p:spPr>
          <a:xfrm>
            <a:off x="451915" y="2633886"/>
            <a:ext cx="4456176" cy="231616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it-IT" sz="1100" b="1" dirty="0">
                <a:solidFill>
                  <a:srgbClr val="333765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Mode d’intervention : </a:t>
            </a:r>
            <a:r>
              <a:rPr kumimoji="0" lang="it-IT" sz="1100" b="0" i="0" u="none" strike="noStrike" kern="1200" cap="none" spc="0" normalizeH="0" baseline="0" noProof="0" dirty="0">
                <a:ln>
                  <a:noFill/>
                </a:ln>
                <a:solidFill>
                  <a:srgbClr val="333765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Contractant général</a:t>
            </a:r>
          </a:p>
        </p:txBody>
      </p:sp>
      <p:sp>
        <p:nvSpPr>
          <p:cNvPr id="9" name="object 5">
            <a:extLst>
              <a:ext uri="{FF2B5EF4-FFF2-40B4-BE49-F238E27FC236}">
                <a16:creationId xmlns:a16="http://schemas.microsoft.com/office/drawing/2014/main" id="{A232E0CB-9475-2C29-9C78-0FBCBCB32643}"/>
              </a:ext>
            </a:extLst>
          </p:cNvPr>
          <p:cNvSpPr txBox="1"/>
          <p:nvPr/>
        </p:nvSpPr>
        <p:spPr>
          <a:xfrm>
            <a:off x="451915" y="3090684"/>
            <a:ext cx="4456176" cy="993363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it-IT" sz="1100" b="1" i="0" u="none" strike="noStrike" kern="1200" cap="none" spc="0" normalizeH="0" baseline="0" noProof="0" dirty="0">
                <a:ln>
                  <a:noFill/>
                </a:ln>
                <a:solidFill>
                  <a:srgbClr val="333765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Contexte : </a:t>
            </a:r>
            <a:r>
              <a:rPr lang="it-IT" sz="1100" dirty="0">
                <a:solidFill>
                  <a:srgbClr val="333765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restructuration et extension d’un </a:t>
            </a:r>
            <a:r>
              <a:rPr lang="fr-FR" sz="1100" dirty="0">
                <a:solidFill>
                  <a:srgbClr val="333765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complexe immobilier composé de deux bâtiments en milieu urbain dense. </a:t>
            </a:r>
          </a:p>
          <a:p>
            <a:pPr marR="0" lvl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r-FR" sz="1100" dirty="0">
                <a:solidFill>
                  <a:srgbClr val="333765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Ce projet est composé d’un bâtiment historique rénové et d’un bâtiment contemporain reconstruit à neuf.</a:t>
            </a:r>
            <a:endParaRPr lang="it-IT" sz="1100" dirty="0">
              <a:solidFill>
                <a:srgbClr val="333765"/>
              </a:solidFill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10" name="object 5">
            <a:extLst>
              <a:ext uri="{FF2B5EF4-FFF2-40B4-BE49-F238E27FC236}">
                <a16:creationId xmlns:a16="http://schemas.microsoft.com/office/drawing/2014/main" id="{BD0C2EF7-AC41-D4AF-918F-4EBBB0AFC794}"/>
              </a:ext>
            </a:extLst>
          </p:cNvPr>
          <p:cNvSpPr txBox="1"/>
          <p:nvPr/>
        </p:nvSpPr>
        <p:spPr>
          <a:xfrm>
            <a:off x="451915" y="4316110"/>
            <a:ext cx="4683221" cy="739447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kumimoji="0" lang="it-IT" sz="1100" b="1" i="0" u="none" strike="noStrike" kern="1200" cap="none" spc="0" normalizeH="0" baseline="0" noProof="0" dirty="0">
                <a:ln>
                  <a:noFill/>
                </a:ln>
                <a:solidFill>
                  <a:srgbClr val="333765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Spécificité du projet </a:t>
            </a:r>
            <a:r>
              <a:rPr kumimoji="0" lang="it-IT" sz="1100" b="0" i="0" u="none" strike="noStrike" kern="1200" cap="none" spc="0" normalizeH="0" baseline="0" noProof="0" dirty="0">
                <a:ln>
                  <a:noFill/>
                </a:ln>
                <a:solidFill>
                  <a:srgbClr val="333765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: Certification BREEAM NC / Economie d’énergie /</a:t>
            </a:r>
            <a:r>
              <a:rPr lang="it-IT" sz="1100" dirty="0">
                <a:solidFill>
                  <a:srgbClr val="333765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 Gestion des </a:t>
            </a:r>
            <a:r>
              <a:rPr lang="it-IT" sz="1100" b="1" dirty="0">
                <a:solidFill>
                  <a:srgbClr val="333765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déchets</a:t>
            </a:r>
            <a:r>
              <a:rPr lang="it-IT" sz="1100" dirty="0">
                <a:solidFill>
                  <a:srgbClr val="333765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 / G</a:t>
            </a:r>
            <a:r>
              <a:rPr kumimoji="0" lang="it-IT" sz="1100" i="0" u="none" strike="noStrike" kern="1200" cap="none" spc="0" normalizeH="0" baseline="0" noProof="0" dirty="0">
                <a:ln>
                  <a:noFill/>
                </a:ln>
                <a:solidFill>
                  <a:srgbClr val="333765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estion</a:t>
            </a:r>
            <a:r>
              <a:rPr kumimoji="0" lang="it-IT" sz="1100" b="0" i="0" u="none" strike="noStrike" kern="1200" cap="none" spc="0" normalizeH="0" baseline="0" noProof="0" dirty="0">
                <a:ln>
                  <a:noFill/>
                </a:ln>
                <a:solidFill>
                  <a:srgbClr val="333765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 de la </a:t>
            </a:r>
            <a:r>
              <a:rPr kumimoji="0" lang="it-IT" sz="1100" b="1" i="0" u="none" strike="noStrike" kern="1200" cap="none" spc="0" normalizeH="0" baseline="0" noProof="0" dirty="0">
                <a:ln>
                  <a:noFill/>
                </a:ln>
                <a:solidFill>
                  <a:srgbClr val="333765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sécurité et des accès</a:t>
            </a:r>
          </a:p>
          <a:p>
            <a:pPr marR="0" lvl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it-IT" sz="1100" b="0" i="0" u="none" strike="noStrike" kern="1200" cap="none" spc="0" normalizeH="0" baseline="0" noProof="0" dirty="0">
              <a:ln>
                <a:noFill/>
              </a:ln>
              <a:solidFill>
                <a:srgbClr val="333765"/>
              </a:solidFill>
              <a:effectLst/>
              <a:highlight>
                <a:srgbClr val="FFFF00"/>
              </a:highlight>
              <a:uLnTx/>
              <a:uFillTx/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12" name="object 5">
            <a:extLst>
              <a:ext uri="{FF2B5EF4-FFF2-40B4-BE49-F238E27FC236}">
                <a16:creationId xmlns:a16="http://schemas.microsoft.com/office/drawing/2014/main" id="{FE6F722F-2DBA-87B8-F84E-239B43794DE0}"/>
              </a:ext>
            </a:extLst>
          </p:cNvPr>
          <p:cNvSpPr txBox="1"/>
          <p:nvPr/>
        </p:nvSpPr>
        <p:spPr>
          <a:xfrm>
            <a:off x="475488" y="4977151"/>
            <a:ext cx="4456176" cy="231616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kumimoji="0" lang="it-IT" sz="1100" b="1" i="0" u="none" strike="noStrike" kern="1200" cap="none" spc="0" normalizeH="0" baseline="0" noProof="0" dirty="0">
                <a:ln>
                  <a:noFill/>
                </a:ln>
                <a:solidFill>
                  <a:srgbClr val="252958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Date de livraison </a:t>
            </a:r>
            <a:r>
              <a:rPr kumimoji="0" lang="it-IT" sz="1100" b="1" i="0" u="none" strike="noStrike" kern="1200" cap="none" spc="0" normalizeH="0" baseline="0" noProof="0" dirty="0">
                <a:ln>
                  <a:noFill/>
                </a:ln>
                <a:solidFill>
                  <a:srgbClr val="252958"/>
                </a:solidFill>
                <a:effectLst/>
                <a:highlight>
                  <a:srgbClr val="FFFFFF"/>
                </a:highlight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:</a:t>
            </a:r>
            <a:r>
              <a:rPr kumimoji="0" lang="fr-FR" sz="1100" b="1" i="0" u="none" strike="noStrike" kern="1200" cap="none" spc="0" normalizeH="0" baseline="0" noProof="0" dirty="0">
                <a:ln>
                  <a:noFill/>
                </a:ln>
                <a:solidFill>
                  <a:srgbClr val="252958"/>
                </a:solidFill>
                <a:effectLst/>
                <a:highlight>
                  <a:srgbClr val="FFFFFF"/>
                </a:highlight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 </a:t>
            </a:r>
            <a:r>
              <a:rPr kumimoji="0" lang="fr-FR" sz="1100" i="0" u="none" strike="noStrike" kern="1200" cap="none" spc="0" normalizeH="0" baseline="0" noProof="0" dirty="0">
                <a:ln>
                  <a:noFill/>
                </a:ln>
                <a:solidFill>
                  <a:srgbClr val="252958"/>
                </a:solidFill>
                <a:effectLst/>
                <a:highlight>
                  <a:srgbClr val="FFFFFF"/>
                </a:highlight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novembre </a:t>
            </a:r>
            <a:r>
              <a:rPr lang="fr-FR" sz="1100" dirty="0">
                <a:solidFill>
                  <a:srgbClr val="252958"/>
                </a:solidFill>
                <a:highlight>
                  <a:srgbClr val="FFFFFF"/>
                </a:highlight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2023</a:t>
            </a:r>
            <a:endParaRPr lang="en-US" sz="1100" dirty="0">
              <a:solidFill>
                <a:srgbClr val="252958"/>
              </a:solidFill>
              <a:highlight>
                <a:srgbClr val="FFFFFF"/>
              </a:highlight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13" name="object 5">
            <a:extLst>
              <a:ext uri="{FF2B5EF4-FFF2-40B4-BE49-F238E27FC236}">
                <a16:creationId xmlns:a16="http://schemas.microsoft.com/office/drawing/2014/main" id="{24FBD42F-D172-CBB7-CAD3-D323C04B4C15}"/>
              </a:ext>
            </a:extLst>
          </p:cNvPr>
          <p:cNvSpPr txBox="1"/>
          <p:nvPr/>
        </p:nvSpPr>
        <p:spPr>
          <a:xfrm>
            <a:off x="460187" y="5405597"/>
            <a:ext cx="4456176" cy="231616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kumimoji="0" lang="it-IT" sz="1100" b="1" i="0" u="none" strike="noStrike" kern="1200" cap="none" spc="0" normalizeH="0" baseline="0" noProof="0" dirty="0">
                <a:ln>
                  <a:noFill/>
                </a:ln>
                <a:solidFill>
                  <a:srgbClr val="333765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Architecte </a:t>
            </a:r>
            <a:r>
              <a:rPr kumimoji="0" lang="it-IT" sz="1100" b="0" i="0" u="none" strike="noStrike" kern="1200" cap="none" spc="0" normalizeH="0" baseline="0" noProof="0" dirty="0">
                <a:ln>
                  <a:noFill/>
                </a:ln>
                <a:solidFill>
                  <a:srgbClr val="333765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: STUDIO VINCENT ESCHALIER</a:t>
            </a:r>
            <a:endParaRPr kumimoji="0" lang="it-IT" sz="1100" b="0" i="0" u="none" strike="noStrike" kern="1200" cap="none" spc="0" normalizeH="0" baseline="0" noProof="0" dirty="0">
              <a:ln>
                <a:noFill/>
              </a:ln>
              <a:solidFill>
                <a:srgbClr val="333765"/>
              </a:solidFill>
              <a:effectLst/>
              <a:highlight>
                <a:srgbClr val="FFFF00"/>
              </a:highlight>
              <a:uLnTx/>
              <a:uFillTx/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pic>
        <p:nvPicPr>
          <p:cNvPr id="7" name="Immagine 16">
            <a:extLst>
              <a:ext uri="{FF2B5EF4-FFF2-40B4-BE49-F238E27FC236}">
                <a16:creationId xmlns:a16="http://schemas.microsoft.com/office/drawing/2014/main" id="{EB407BBF-64D2-34F8-59A3-0A9084DDBB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" b="27"/>
          <a:stretch/>
        </p:blipFill>
        <p:spPr>
          <a:xfrm>
            <a:off x="8796836" y="-10691"/>
            <a:ext cx="3403718" cy="2944646"/>
          </a:xfrm>
          <a:prstGeom prst="rect">
            <a:avLst/>
          </a:prstGeom>
        </p:spPr>
      </p:pic>
      <p:pic>
        <p:nvPicPr>
          <p:cNvPr id="19" name="Immagine 27">
            <a:extLst>
              <a:ext uri="{FF2B5EF4-FFF2-40B4-BE49-F238E27FC236}">
                <a16:creationId xmlns:a16="http://schemas.microsoft.com/office/drawing/2014/main" id="{8C81FB5E-0049-1663-AA8C-8110D1A7DBE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" b="37"/>
          <a:stretch/>
        </p:blipFill>
        <p:spPr>
          <a:xfrm>
            <a:off x="5318450" y="-5503"/>
            <a:ext cx="3403718" cy="294464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</p:pic>
      <p:pic>
        <p:nvPicPr>
          <p:cNvPr id="22" name="Immagine 17">
            <a:extLst>
              <a:ext uri="{FF2B5EF4-FFF2-40B4-BE49-F238E27FC236}">
                <a16:creationId xmlns:a16="http://schemas.microsoft.com/office/drawing/2014/main" id="{9B2C877D-E2DD-0CD5-FF33-DC43DB71D79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" b="16"/>
          <a:stretch/>
        </p:blipFill>
        <p:spPr>
          <a:xfrm>
            <a:off x="5322727" y="3061122"/>
            <a:ext cx="6873550" cy="3889924"/>
          </a:xfrm>
          <a:prstGeom prst="rect">
            <a:avLst/>
          </a:prstGeom>
        </p:spPr>
      </p:pic>
      <p:pic>
        <p:nvPicPr>
          <p:cNvPr id="15" name="Graphique 14" descr="Homme ouvrier du bâtiment avec un remplissage uni">
            <a:extLst>
              <a:ext uri="{FF2B5EF4-FFF2-40B4-BE49-F238E27FC236}">
                <a16:creationId xmlns:a16="http://schemas.microsoft.com/office/drawing/2014/main" id="{4C705E54-FBF5-440E-D37E-8A06A98A94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57697" y="188381"/>
            <a:ext cx="409570" cy="40957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D12286E7-BA23-B7EC-1405-18868451F354}"/>
              </a:ext>
            </a:extLst>
          </p:cNvPr>
          <p:cNvSpPr txBox="1"/>
          <p:nvPr/>
        </p:nvSpPr>
        <p:spPr>
          <a:xfrm rot="16200000">
            <a:off x="93171" y="-100729"/>
            <a:ext cx="507831" cy="705306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pPr algn="just"/>
            <a:r>
              <a:rPr lang="fr-FR" sz="1050" dirty="0">
                <a:solidFill>
                  <a:srgbClr val="C00000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Sécurité</a:t>
            </a:r>
          </a:p>
          <a:p>
            <a:pPr algn="just"/>
            <a:r>
              <a:rPr lang="fr-FR" sz="1050" dirty="0">
                <a:solidFill>
                  <a:srgbClr val="C00000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chantier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2173119F-7C93-71EA-1B44-09693A691D87}"/>
              </a:ext>
            </a:extLst>
          </p:cNvPr>
          <p:cNvGrpSpPr/>
          <p:nvPr/>
        </p:nvGrpSpPr>
        <p:grpSpPr>
          <a:xfrm>
            <a:off x="316517" y="775027"/>
            <a:ext cx="4635481" cy="897497"/>
            <a:chOff x="301125" y="497780"/>
            <a:chExt cx="4635481" cy="897497"/>
          </a:xfrm>
        </p:grpSpPr>
        <p:sp>
          <p:nvSpPr>
            <p:cNvPr id="23" name="Titolo 1">
              <a:extLst>
                <a:ext uri="{FF2B5EF4-FFF2-40B4-BE49-F238E27FC236}">
                  <a16:creationId xmlns:a16="http://schemas.microsoft.com/office/drawing/2014/main" id="{B1FCA506-A474-37FF-20C9-5C2E3DB1A1A6}"/>
                </a:ext>
              </a:extLst>
            </p:cNvPr>
            <p:cNvSpPr txBox="1">
              <a:spLocks/>
            </p:cNvSpPr>
            <p:nvPr/>
          </p:nvSpPr>
          <p:spPr>
            <a:xfrm>
              <a:off x="301125" y="497780"/>
              <a:ext cx="4635481" cy="897497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it-IT" sz="3600" dirty="0">
                  <a:solidFill>
                    <a:srgbClr val="252958"/>
                  </a:solidFill>
                  <a:latin typeface="Inter Semi Bold" panose="02000703000000020004" pitchFamily="2" charset="0"/>
                  <a:ea typeface="Inter Semi Bold" panose="02000703000000020004" pitchFamily="2" charset="0"/>
                  <a:cs typeface="Inter Semi Bold" panose="02000703000000020004" pitchFamily="2" charset="0"/>
                </a:rPr>
                <a:t>CERN 44 VILLIERS</a:t>
              </a:r>
              <a:endParaRPr kumimoji="0" lang="it-IT" sz="3600" b="0" i="0" u="none" strike="noStrike" kern="1200" cap="none" spc="0" normalizeH="0" baseline="0" noProof="0" dirty="0">
                <a:ln>
                  <a:noFill/>
                </a:ln>
                <a:solidFill>
                  <a:srgbClr val="252958"/>
                </a:solidFill>
                <a:effectLst/>
                <a:uLnTx/>
                <a:uFillTx/>
                <a:latin typeface="Inter Semi Bold" panose="02000703000000020004" pitchFamily="2" charset="0"/>
                <a:ea typeface="Inter Semi Bold" panose="02000703000000020004" pitchFamily="2" charset="0"/>
                <a:cs typeface="Inter Semi Bold" panose="02000703000000020004" pitchFamily="2" charset="0"/>
              </a:endParaRPr>
            </a:p>
          </p:txBody>
        </p:sp>
        <p:sp>
          <p:nvSpPr>
            <p:cNvPr id="24" name="Sottotitolo 2">
              <a:extLst>
                <a:ext uri="{FF2B5EF4-FFF2-40B4-BE49-F238E27FC236}">
                  <a16:creationId xmlns:a16="http://schemas.microsoft.com/office/drawing/2014/main" id="{A2D2CEF6-2A9F-8AEA-D066-BB2AB1B237A3}"/>
                </a:ext>
              </a:extLst>
            </p:cNvPr>
            <p:cNvSpPr txBox="1">
              <a:spLocks/>
            </p:cNvSpPr>
            <p:nvPr/>
          </p:nvSpPr>
          <p:spPr>
            <a:xfrm>
              <a:off x="337701" y="507106"/>
              <a:ext cx="4023359" cy="388178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it-IT" sz="1700" dirty="0">
                  <a:solidFill>
                    <a:srgbClr val="252958"/>
                  </a:solidFill>
                  <a:latin typeface="Inter" panose="02000503000000020004" pitchFamily="2" charset="0"/>
                  <a:ea typeface="Inter" panose="02000503000000020004" pitchFamily="2" charset="0"/>
                  <a:cs typeface="Inter" panose="02000503000000020004" pitchFamily="2" charset="0"/>
                </a:rPr>
                <a:t>Paris 75 - France</a:t>
              </a:r>
              <a:endParaRPr kumimoji="0" lang="it-IT" sz="1700" b="0" i="0" u="none" strike="noStrike" kern="1200" cap="none" spc="0" normalizeH="0" baseline="0" noProof="0" dirty="0">
                <a:ln>
                  <a:noFill/>
                </a:ln>
                <a:solidFill>
                  <a:srgbClr val="252958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5457284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arch_x00e9_ xmlns="1a998e69-eab1-46fe-b053-bd3eeac01f9f">IMMOBILIER D’ENTREPRISE ET D’INDUSTRIE</March_x00e9_>
    <Surfaces xmlns="1a998e69-eab1-46fe-b053-bd3eeac01f9f">1001-5000M²</Surfaces>
    <P_x00e9_rim_x00e8_tre xmlns="1a998e69-eab1-46fe-b053-bd3eeac01f9f">
      <Value>DASA KORUS GRAND PARIS</Value>
    </P_x00e9_rim_x00e8_tre>
    <Expertise xmlns="1a998e69-eab1-46fe-b053-bd3eeac01f9f">
      <Value>CONCEPTION</Value>
      <Value>REALISATION</Value>
    </Expertise>
    <Langue xmlns="1a998e69-eab1-46fe-b053-bd3eeac01f9f">Français</Langue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Référence Commerce" ma:contentTypeID="0x010100B439E09ABBBBE042ADDE8E5CD37791B900BB291E688567CC4A957F815FA4E7EC4E" ma:contentTypeVersion="5" ma:contentTypeDescription="" ma:contentTypeScope="" ma:versionID="93c27df09e5fd3967a4b1ef0279371aa">
  <xsd:schema xmlns:xsd="http://www.w3.org/2001/XMLSchema" xmlns:xs="http://www.w3.org/2001/XMLSchema" xmlns:p="http://schemas.microsoft.com/office/2006/metadata/properties" xmlns:ns2="1a998e69-eab1-46fe-b053-bd3eeac01f9f" targetNamespace="http://schemas.microsoft.com/office/2006/metadata/properties" ma:root="true" ma:fieldsID="80ac2d44f475657907c9cf8241a91e86" ns2:_="">
    <xsd:import namespace="1a998e69-eab1-46fe-b053-bd3eeac01f9f"/>
    <xsd:element name="properties">
      <xsd:complexType>
        <xsd:sequence>
          <xsd:element name="documentManagement">
            <xsd:complexType>
              <xsd:all>
                <xsd:element ref="ns2:Expertise" minOccurs="0"/>
                <xsd:element ref="ns2:March_x00e9_" minOccurs="0"/>
                <xsd:element ref="ns2:P_x00e9_rim_x00e8_tre" minOccurs="0"/>
                <xsd:element ref="ns2:Surfaces" minOccurs="0"/>
                <xsd:element ref="ns2:Langue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a998e69-eab1-46fe-b053-bd3eeac01f9f" elementFormDefault="qualified">
    <xsd:import namespace="http://schemas.microsoft.com/office/2006/documentManagement/types"/>
    <xsd:import namespace="http://schemas.microsoft.com/office/infopath/2007/PartnerControls"/>
    <xsd:element name="Expertise" ma:index="8" nillable="true" ma:displayName="Expertise" ma:default="CONSULTING" ma:internalName="Expertise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AMO"/>
                    <xsd:enumeration value="CONSULTING"/>
                    <xsd:enumeration value="CONCEPTION"/>
                    <xsd:enumeration value="DEPLOIEMENT"/>
                    <xsd:enumeration value="REALISATION"/>
                    <xsd:enumeration value="MOBILIER"/>
                    <xsd:enumeration value="MAINTENANCE MULTI TECHNIQUE"/>
                  </xsd:restriction>
                </xsd:simpleType>
              </xsd:element>
            </xsd:sequence>
          </xsd:extension>
        </xsd:complexContent>
      </xsd:complexType>
    </xsd:element>
    <xsd:element name="March_x00e9_" ma:index="9" nillable="true" ma:displayName="Marché" ma:default="BANQUE" ma:format="Dropdown" ma:internalName="March_x00e9_">
      <xsd:simpleType>
        <xsd:restriction base="dms:Choice">
          <xsd:enumeration value="BANQUE"/>
          <xsd:enumeration value="COMMERCE"/>
          <xsd:enumeration value="ENSEIGNEMENT"/>
          <xsd:enumeration value="HOSPITALITY"/>
          <xsd:enumeration value="IMMOBILIER D’ENTREPRISE ET D’INDUSTRIE"/>
          <xsd:enumeration value="MUTUELLE"/>
          <xsd:enumeration value="PETITE ENFANCE"/>
          <xsd:enumeration value="SANTE"/>
        </xsd:restriction>
      </xsd:simpleType>
    </xsd:element>
    <xsd:element name="P_x00e9_rim_x00e8_tre" ma:index="10" nillable="true" ma:displayName="Périmètre" ma:default="ALLEMAGNE" ma:internalName="P_x00e9_rim_x00e8_tre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ALLEMAGNE"/>
                    <xsd:enumeration value="AUSTRALIE"/>
                    <xsd:enumeration value="ESPAGNE"/>
                    <xsd:enumeration value="ITALIE"/>
                    <xsd:enumeration value="DASA KORUS GRAND PARIS"/>
                    <xsd:enumeration value="DASA KORUS CENTRE EST"/>
                    <xsd:enumeration value="DASA KORUS NORD"/>
                    <xsd:enumeration value="DASA KORUS NORD EST"/>
                    <xsd:enumeration value="DASA KORUS NORD OUEST"/>
                    <xsd:enumeration value="DASA KORUS SUD MEDITERRANEE"/>
                    <xsd:enumeration value="DASA KORUS SUD OUEST"/>
                    <xsd:enumeration value="DR MAINTENANCE MULTITECHNIQUE"/>
                    <xsd:enumeration value="MALAISIE"/>
                  </xsd:restriction>
                </xsd:simpleType>
              </xsd:element>
            </xsd:sequence>
          </xsd:extension>
        </xsd:complexContent>
      </xsd:complexType>
    </xsd:element>
    <xsd:element name="Surfaces" ma:index="11" nillable="true" ma:displayName="Surfaces" ma:default="0-500 M²" ma:format="Dropdown" ma:internalName="Surfaces">
      <xsd:simpleType>
        <xsd:restriction base="dms:Choice">
          <xsd:enumeration value="0-500 M²"/>
          <xsd:enumeration value="501-1000M²"/>
          <xsd:enumeration value="1001-5000M²"/>
          <xsd:enumeration value="5001-10 000M²"/>
          <xsd:enumeration value="Supérieur à 10 001M²"/>
        </xsd:restriction>
      </xsd:simpleType>
    </xsd:element>
    <xsd:element name="Langue" ma:index="12" ma:displayName="Langue" ma:default="Français" ma:format="Dropdown" ma:internalName="Langue">
      <xsd:simpleType>
        <xsd:restriction base="dms:Choice">
          <xsd:enumeration value="Deutsch"/>
          <xsd:enumeration value="English"/>
          <xsd:enumeration value="Français"/>
          <xsd:enumeration value="Italiano"/>
          <xsd:enumeration value="Espagnol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1AC23B0-7C4E-47C5-8F7D-D05AB8C6AC0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D77FB7B-E578-4D90-927F-F96E43D2DB08}">
  <ds:schemaRefs>
    <ds:schemaRef ds:uri="http://purl.org/dc/elements/1.1/"/>
    <ds:schemaRef ds:uri="http://schemas.microsoft.com/office/2006/metadata/properties"/>
    <ds:schemaRef ds:uri="1a998e69-eab1-46fe-b053-bd3eeac01f9f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2A1AD406-700B-47D6-A0CD-EDB1B2E6006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a998e69-eab1-46fe-b053-bd3eeac01f9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605</TotalTime>
  <Words>208</Words>
  <Application>Microsoft Office PowerPoint</Application>
  <PresentationFormat>Grand écran</PresentationFormat>
  <Paragraphs>30</Paragraphs>
  <Slides>2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</vt:i4>
      </vt:variant>
    </vt:vector>
  </HeadingPairs>
  <TitlesOfParts>
    <vt:vector size="8" baseType="lpstr">
      <vt:lpstr>Arial</vt:lpstr>
      <vt:lpstr>Calibri</vt:lpstr>
      <vt:lpstr>Calibri Light</vt:lpstr>
      <vt:lpstr>Inter</vt:lpstr>
      <vt:lpstr>Inter Semi Bold</vt:lpstr>
      <vt:lpstr>Tema di Office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DELLA FAZIA Irene</dc:creator>
  <cp:lastModifiedBy>ROCHETTE Lola</cp:lastModifiedBy>
  <cp:revision>10</cp:revision>
  <dcterms:created xsi:type="dcterms:W3CDTF">2023-05-09T08:29:23Z</dcterms:created>
  <dcterms:modified xsi:type="dcterms:W3CDTF">2024-05-03T08:24:29Z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0x010100B439E09ABBBBE042ADDE8E5CD37791B900BB291E688567CC4A957F815FA4E7EC4E</vt:lpwstr>
  </property>
  <property fmtid="{D5CDD505-2E9C-101B-9397-08002B2CF9AE}" pid="4" name="Structure capitalistique">
    <vt:lpwstr/>
  </property>
  <property fmtid="{D5CDD505-2E9C-101B-9397-08002B2CF9AE}" pid="5" name="SharedWithUsers">
    <vt:lpwstr>207;#JEGIC Sérenna</vt:lpwstr>
  </property>
</Properties>
</file>