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4446384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52958"/>
    <a:srgbClr val="616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E1FDB-6687-4972-AB39-EEAC513C095B}" v="1" dt="2023-10-06T09:05:06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9EB41-BC4D-D3FD-2009-CF15C51EC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499430-E509-407D-8EF0-2BC4A450E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E5F044-E1CE-EC96-52C0-7E1D0B5F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8A7605-350B-61BE-9E7B-840A1FA7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DFBC9B-37BC-A3F6-0FCB-3259EBAB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9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9234F-C7DF-0240-F97D-D3AD3FC8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B752FE-A970-E019-2310-319BC2D56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0C8BA0-5912-F5DF-C0EA-18F62639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062506-64FE-35CE-EE51-580B1A3C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EA3718-0A68-5907-FAD5-13C1C6B6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0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F8DAC2-D3E8-DB20-753D-E8A59266D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C4825E-261D-B74F-311E-FB1BC5FCE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595203-0EC5-97B5-534C-0F259052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52C56A-1DEC-7D9F-9EDF-9B299A11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865A8E-2AC1-8AC4-E52F-CAC42CF2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2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BFFC8-DF6D-42EA-7FA0-9832447B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D75873-8442-5B24-00B4-BD2CA7E53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B601F8-16F6-97B2-F320-F1B31B1D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73E5D6-3FD0-E4C8-3EAD-421E5DA1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B9B905-CC62-CD0F-DB47-5EEBD1DA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1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DBA0C-9284-3BB9-FDF9-975DA14D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1CE0F-C53F-FE8B-3636-B22DADBBF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C98540-6D88-E709-9E7F-B55F1C6B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827C21-01CB-DD2C-4D02-9F1B54C0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94CD89-87F3-9ED9-4C39-FFEF3966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96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23741-DC28-E9DF-8F4F-CE8F3A1C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DB06E-3487-A40A-A81B-3EB6BA52D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0AA6B6-04B6-559F-4240-9153A3B3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4201DC-D347-484D-6FBE-5F1B5CA7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E8A4CA-C338-1A26-CA6E-F3462FF0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D6CD9D-AB0C-0A39-BCB3-68E7CA4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0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09BC5-CDA6-6E7A-1E99-3555DC61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4BDEF6-FFC3-26A4-B6AF-69FDE4D8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126EF2-C54D-65CD-1BBD-63424B94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E28355-B387-2048-C646-D1808B405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F024FD-A17A-0A65-B71D-98FC6504A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8A0BA7-E1B6-9F40-0C60-7FBA8131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8BB152-F88C-C010-F061-F6A7A102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88641D-6638-9987-6404-CF02F70D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3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04D28-0CC6-304D-DCF5-E45353C7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C5C0376-30D8-EE1C-0019-E95F836E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BD880C-C732-B1A1-F92E-254A0B1E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10DE6D-0A65-3833-630A-5D00A877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5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A6B88F-A8D7-3E7A-F261-649CFB0D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396A68-E81F-901E-AB18-F3F4AC53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076AB2-FFA9-3DE7-8141-3A4793D2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0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9506AB-BB70-43CD-5858-B44C0C75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A573D8-5E9D-9ABE-CED7-4C082FA16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6FAE26-3501-3EE2-51D4-400A056E2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7B0A2D-08DC-E65A-2EDB-B5E1C0A4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6D4100-CC8E-AF69-268D-48455163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F0195B-7748-7CBF-C163-D623B57A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6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5BC1C-08AF-C472-1F2D-0E2F67F2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20ADC5-D0F3-C4EB-A092-AD6C7562E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F08769-14E8-ED90-4B23-BA41EC5FF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3DDBF6-4E8B-F0EB-A231-609B4924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EC9674-49DF-8765-A2DE-CC3FDC1C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EFB5F5-DB69-DEB2-A070-233F21F4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636D18-45CE-F8A4-C9B6-49CE0E57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90E7AC-D838-034A-246D-B04BD816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89B6B1-67D7-06C7-C0CB-91A072BDE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D385-5FA3-4671-9583-BFCBFEF3F82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E16B2-0C84-015E-334B-FA7446146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3E2857-8646-9087-EF49-2E344F135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8827-683B-4BC4-9D68-7B7ECDBD1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6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1DE35877-4819-8B1E-FFA0-7EF1C1F5E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r="11439"/>
          <a:stretch/>
        </p:blipFill>
        <p:spPr>
          <a:xfrm>
            <a:off x="5318450" y="-5503"/>
            <a:ext cx="3403718" cy="294464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CA98E8F-7EEB-E8BD-69E9-9F03266ACB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596924"/>
            <a:ext cx="1266092" cy="40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6FC62B8-3477-ECF8-98E7-4C7F5E3308A9}"/>
              </a:ext>
            </a:extLst>
          </p:cNvPr>
          <p:cNvSpPr/>
          <p:nvPr/>
        </p:nvSpPr>
        <p:spPr>
          <a:xfrm>
            <a:off x="475488" y="4528184"/>
            <a:ext cx="3983181" cy="113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1B35D4EE-77EE-4FE6-2C5D-AD46C823F71F}"/>
              </a:ext>
            </a:extLst>
          </p:cNvPr>
          <p:cNvSpPr txBox="1">
            <a:spLocks/>
          </p:cNvSpPr>
          <p:nvPr/>
        </p:nvSpPr>
        <p:spPr>
          <a:xfrm>
            <a:off x="375057" y="482663"/>
            <a:ext cx="4635481" cy="89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252958"/>
                </a:solidFill>
                <a:latin typeface="Inter Semi Bold" panose="02000703000000020004" pitchFamily="2" charset="0"/>
                <a:ea typeface="Inter Semi Bold" panose="02000703000000020004" pitchFamily="2" charset="0"/>
                <a:cs typeface="Inter Semi Bold" panose="02000703000000020004" pitchFamily="2" charset="0"/>
              </a:rPr>
              <a:t>Becton Dickinson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252958"/>
              </a:solidFill>
              <a:effectLst/>
              <a:uLnTx/>
              <a:uFillTx/>
              <a:latin typeface="Inter Semi Bold" panose="02000703000000020004" pitchFamily="2" charset="0"/>
              <a:ea typeface="Inter Semi Bold" panose="02000703000000020004" pitchFamily="2" charset="0"/>
              <a:cs typeface="Inter Semi Bold" panose="02000703000000020004" pitchFamily="2" charset="0"/>
            </a:endParaRPr>
          </a:p>
        </p:txBody>
      </p:sp>
      <p:sp>
        <p:nvSpPr>
          <p:cNvPr id="39" name="Sottotitolo 2">
            <a:extLst>
              <a:ext uri="{FF2B5EF4-FFF2-40B4-BE49-F238E27FC236}">
                <a16:creationId xmlns:a16="http://schemas.microsoft.com/office/drawing/2014/main" id="{8C48CD74-A5B6-6B17-5376-31B55DFE2CA0}"/>
              </a:ext>
            </a:extLst>
          </p:cNvPr>
          <p:cNvSpPr txBox="1">
            <a:spLocks/>
          </p:cNvSpPr>
          <p:nvPr/>
        </p:nvSpPr>
        <p:spPr>
          <a:xfrm>
            <a:off x="366504" y="358022"/>
            <a:ext cx="4023359" cy="38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srgbClr val="252958"/>
                </a:solidFill>
                <a:latin typeface="Calibri" panose="020F0502020204030204"/>
              </a:rPr>
              <a:t>Eybens (38) - France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529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FCC902F1-EA14-00DC-9D55-6E46B8C0B441}"/>
              </a:ext>
            </a:extLst>
          </p:cNvPr>
          <p:cNvSpPr txBox="1"/>
          <p:nvPr/>
        </p:nvSpPr>
        <p:spPr>
          <a:xfrm>
            <a:off x="475488" y="1571999"/>
            <a:ext cx="4456176" cy="4855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33376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Expertise(s) :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33376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it-IT" sz="1100" b="0" i="0" u="none" strike="noStrike" kern="1200" cap="none" spc="0" baseline="0" dirty="0">
                <a:solidFill>
                  <a:srgbClr val="333765"/>
                </a:solidFill>
                <a:uFillTx/>
                <a:latin typeface="Inter" pitchFamily="2"/>
                <a:ea typeface="Inter" pitchFamily="2"/>
                <a:cs typeface="Inter" pitchFamily="2"/>
              </a:rPr>
              <a:t>Consulting, Conception, Réalisation, Mobilier LBC by Korus group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333765"/>
              </a:solidFill>
              <a:effectLst/>
              <a:highlight>
                <a:srgbClr val="FFFF00"/>
              </a:highlight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D4833E0-F762-39F9-574D-E271C194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r="11439"/>
          <a:stretch/>
        </p:blipFill>
        <p:spPr>
          <a:xfrm>
            <a:off x="8796836" y="-10691"/>
            <a:ext cx="3403718" cy="294464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86C091B-AF9E-50FD-1CE8-48634C419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b="7599"/>
          <a:stretch/>
        </p:blipFill>
        <p:spPr>
          <a:xfrm>
            <a:off x="5318450" y="2968076"/>
            <a:ext cx="6873550" cy="3889924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3DACD8CB-A369-3588-0FCA-64F0A4F4B395}"/>
              </a:ext>
            </a:extLst>
          </p:cNvPr>
          <p:cNvGrpSpPr/>
          <p:nvPr/>
        </p:nvGrpSpPr>
        <p:grpSpPr>
          <a:xfrm>
            <a:off x="1776485" y="6196166"/>
            <a:ext cx="1686767" cy="466590"/>
            <a:chOff x="1937039" y="4285633"/>
            <a:chExt cx="1720122" cy="466590"/>
          </a:xfrm>
        </p:grpSpPr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CD7066BA-8C36-8391-DE91-3F9EC4236896}"/>
                </a:ext>
              </a:extLst>
            </p:cNvPr>
            <p:cNvCxnSpPr>
              <a:cxnSpLocks/>
            </p:cNvCxnSpPr>
            <p:nvPr/>
          </p:nvCxnSpPr>
          <p:spPr>
            <a:xfrm>
              <a:off x="1937039" y="4285633"/>
              <a:ext cx="0" cy="466590"/>
            </a:xfrm>
            <a:prstGeom prst="line">
              <a:avLst/>
            </a:prstGeom>
            <a:ln w="19050">
              <a:solidFill>
                <a:srgbClr val="83AA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ADFBF690-0748-A958-2CB5-12F54400A3D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161" y="4285633"/>
              <a:ext cx="0" cy="466590"/>
            </a:xfrm>
            <a:prstGeom prst="line">
              <a:avLst/>
            </a:prstGeom>
            <a:ln w="19050">
              <a:solidFill>
                <a:srgbClr val="83AA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477FB167-22DD-4D49-32A9-C6066AF92F62}"/>
              </a:ext>
            </a:extLst>
          </p:cNvPr>
          <p:cNvCxnSpPr>
            <a:cxnSpLocks/>
          </p:cNvCxnSpPr>
          <p:nvPr/>
        </p:nvCxnSpPr>
        <p:spPr>
          <a:xfrm flipH="1">
            <a:off x="475488" y="5807887"/>
            <a:ext cx="4227141" cy="0"/>
          </a:xfrm>
          <a:prstGeom prst="line">
            <a:avLst/>
          </a:prstGeom>
          <a:ln w="15875">
            <a:solidFill>
              <a:srgbClr val="83A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8C4E895-CAA6-AD9A-EE5B-757CB89BD19A}"/>
              </a:ext>
            </a:extLst>
          </p:cNvPr>
          <p:cNvSpPr txBox="1"/>
          <p:nvPr/>
        </p:nvSpPr>
        <p:spPr>
          <a:xfrm>
            <a:off x="192773" y="6219147"/>
            <a:ext cx="15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252958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m² 3 500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01F55A-5603-91ED-DD49-86D8897F73B1}"/>
              </a:ext>
            </a:extLst>
          </p:cNvPr>
          <p:cNvSpPr txBox="1"/>
          <p:nvPr/>
        </p:nvSpPr>
        <p:spPr>
          <a:xfrm>
            <a:off x="1885269" y="6196166"/>
            <a:ext cx="154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252958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 an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EC65C4-044C-4ADB-01E5-11B410E617FA}"/>
              </a:ext>
            </a:extLst>
          </p:cNvPr>
          <p:cNvSpPr txBox="1"/>
          <p:nvPr/>
        </p:nvSpPr>
        <p:spPr>
          <a:xfrm>
            <a:off x="3498545" y="6196166"/>
            <a:ext cx="13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252958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M€ 1,78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2054A1-F9C9-AA34-B072-CF6C5BEFA2E1}"/>
              </a:ext>
            </a:extLst>
          </p:cNvPr>
          <p:cNvSpPr txBox="1"/>
          <p:nvPr/>
        </p:nvSpPr>
        <p:spPr>
          <a:xfrm>
            <a:off x="451916" y="5952404"/>
            <a:ext cx="131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rgbClr val="252958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Surface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A942DA-E7BD-62C3-E30D-0693DD6C5DB7}"/>
              </a:ext>
            </a:extLst>
          </p:cNvPr>
          <p:cNvSpPr txBox="1"/>
          <p:nvPr/>
        </p:nvSpPr>
        <p:spPr>
          <a:xfrm>
            <a:off x="2206745" y="5952404"/>
            <a:ext cx="131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rgbClr val="252958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Durée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0E846C-DE03-2AF4-569F-528CB6E8C2FA}"/>
              </a:ext>
            </a:extLst>
          </p:cNvPr>
          <p:cNvSpPr txBox="1"/>
          <p:nvPr/>
        </p:nvSpPr>
        <p:spPr>
          <a:xfrm>
            <a:off x="3576548" y="5952404"/>
            <a:ext cx="1235656" cy="26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>
                <a:solidFill>
                  <a:srgbClr val="252958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Budget</a:t>
            </a:r>
            <a:endParaRPr lang="fr-FR" sz="1100" dirty="0">
              <a:solidFill>
                <a:srgbClr val="252958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8C3CF5-DF33-F47A-5BA4-70307CA2AF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78661" y="2933955"/>
            <a:ext cx="713339" cy="392404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D16484EF-5727-4A8E-375D-0F21726A0C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95816" y="5046874"/>
            <a:ext cx="1870928" cy="705237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30F01D01-3286-D565-CA3D-5BF98E2CDC47}"/>
              </a:ext>
            </a:extLst>
          </p:cNvPr>
          <p:cNvSpPr txBox="1"/>
          <p:nvPr/>
        </p:nvSpPr>
        <p:spPr>
          <a:xfrm>
            <a:off x="464709" y="2276936"/>
            <a:ext cx="4456176" cy="4855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100" b="1" dirty="0">
                <a:solidFill>
                  <a:srgbClr val="33376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Mode d’intervention :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33376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Contractant général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333765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232E0CB-9475-2C29-9C78-0FBCBCB32643}"/>
              </a:ext>
            </a:extLst>
          </p:cNvPr>
          <p:cNvSpPr txBox="1"/>
          <p:nvPr/>
        </p:nvSpPr>
        <p:spPr>
          <a:xfrm>
            <a:off x="464709" y="2614026"/>
            <a:ext cx="4456176" cy="99336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33376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Contexte : </a:t>
            </a:r>
            <a:r>
              <a:rPr lang="it-IT" sz="1100" dirty="0">
                <a:solidFill>
                  <a:srgbClr val="333765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Réalisation des études de conception et des travaux d’aménagement </a:t>
            </a:r>
            <a:r>
              <a:rPr lang="it-IT" sz="1100" b="0" i="0" u="none" strike="noStrike" kern="1200" cap="none" spc="0" baseline="0" dirty="0">
                <a:solidFill>
                  <a:srgbClr val="252958"/>
                </a:solidFill>
                <a:uFillTx/>
                <a:latin typeface="Inter" pitchFamily="2"/>
                <a:ea typeface="Inter" pitchFamily="2"/>
                <a:cs typeface="Inter" pitchFamily="2"/>
              </a:rPr>
              <a:t>d’espaces de travail et de convivialité. 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b="0" i="0" u="none" strike="noStrike" kern="1200" cap="none" spc="0" baseline="0" dirty="0">
                <a:solidFill>
                  <a:srgbClr val="252958"/>
                </a:solidFill>
                <a:uFillTx/>
                <a:latin typeface="Inter" pitchFamily="2"/>
                <a:ea typeface="Inter" pitchFamily="2"/>
                <a:cs typeface="Inter" pitchFamily="2"/>
              </a:rPr>
              <a:t>Passage en bureaux partagés.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100" i="0" u="none" strike="noStrike" kern="1200" cap="none" spc="0" normalizeH="0" baseline="0" noProof="0" dirty="0">
              <a:ln>
                <a:noFill/>
              </a:ln>
              <a:solidFill>
                <a:srgbClr val="333765"/>
              </a:solidFill>
              <a:effectLst/>
              <a:highlight>
                <a:srgbClr val="FFFF00"/>
              </a:highlight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D0C2EF7-AC41-D4AF-918F-4EBBB0AFC794}"/>
              </a:ext>
            </a:extLst>
          </p:cNvPr>
          <p:cNvSpPr txBox="1"/>
          <p:nvPr/>
        </p:nvSpPr>
        <p:spPr>
          <a:xfrm>
            <a:off x="475488" y="3530328"/>
            <a:ext cx="4456176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33376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Spécificité du projet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33376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: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2C2D5B"/>
                </a:solidFill>
                <a:uFillTx/>
                <a:latin typeface="Inter" pitchFamily="2"/>
                <a:ea typeface="Inter" pitchFamily="2"/>
                <a:cs typeface="Inter" pitchFamily="2"/>
              </a:rPr>
              <a:t>Accompagnement et conseil au changement.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b="0" i="0" u="none" strike="noStrike" kern="1200" cap="none" spc="0" baseline="0" dirty="0">
                <a:solidFill>
                  <a:srgbClr val="252958"/>
                </a:solidFill>
                <a:uFillTx/>
                <a:latin typeface="Inter" pitchFamily="2"/>
                <a:ea typeface="Inter" pitchFamily="2"/>
                <a:cs typeface="Inter" pitchFamily="2"/>
              </a:rPr>
              <a:t>Aménagement de plateaux de bureau pour une période éphémère de 2 ans au sein d’un complexe d’entreprises</a:t>
            </a:r>
            <a:r>
              <a:rPr lang="fr-FR" sz="1100" b="0" i="0" u="none" strike="noStrike" kern="1200" cap="none" spc="0" baseline="0" dirty="0">
                <a:solidFill>
                  <a:srgbClr val="2C2D5B"/>
                </a:solidFill>
                <a:uFillTx/>
                <a:latin typeface="Inter" pitchFamily="2"/>
                <a:ea typeface="Inter" pitchFamily="2"/>
                <a:cs typeface="Inter" pitchFamily="2"/>
              </a:rPr>
              <a:t>.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E6F722F-2DBA-87B8-F84E-239B43794DE0}"/>
              </a:ext>
            </a:extLst>
          </p:cNvPr>
          <p:cNvSpPr txBox="1"/>
          <p:nvPr/>
        </p:nvSpPr>
        <p:spPr>
          <a:xfrm>
            <a:off x="475488" y="5496761"/>
            <a:ext cx="4456176" cy="23161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Date de livraison :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62A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765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D31C1AA-09E9-0583-C3AF-5223AEE41040}"/>
              </a:ext>
            </a:extLst>
          </p:cNvPr>
          <p:cNvGrpSpPr/>
          <p:nvPr/>
        </p:nvGrpSpPr>
        <p:grpSpPr>
          <a:xfrm>
            <a:off x="99483" y="77790"/>
            <a:ext cx="994088" cy="438722"/>
            <a:chOff x="184822" y="148169"/>
            <a:chExt cx="994088" cy="438722"/>
          </a:xfrm>
        </p:grpSpPr>
        <p:pic>
          <p:nvPicPr>
            <p:cNvPr id="14" name="Graphique 13" descr="Feuille avec un remplissage uni">
              <a:extLst>
                <a:ext uri="{FF2B5EF4-FFF2-40B4-BE49-F238E27FC236}">
                  <a16:creationId xmlns:a16="http://schemas.microsoft.com/office/drawing/2014/main" id="{BB2B122E-2255-6521-9E92-5CE11E2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2718" y="201006"/>
              <a:ext cx="385885" cy="385885"/>
            </a:xfrm>
            <a:prstGeom prst="rect">
              <a:avLst/>
            </a:prstGeom>
          </p:spPr>
        </p:pic>
        <p:sp>
          <p:nvSpPr>
            <p:cNvPr id="15" name="Sottotitolo 2">
              <a:extLst>
                <a:ext uri="{FF2B5EF4-FFF2-40B4-BE49-F238E27FC236}">
                  <a16:creationId xmlns:a16="http://schemas.microsoft.com/office/drawing/2014/main" id="{28D3E83C-12FE-548D-6A93-6155663C6ED8}"/>
                </a:ext>
              </a:extLst>
            </p:cNvPr>
            <p:cNvSpPr txBox="1">
              <a:spLocks/>
            </p:cNvSpPr>
            <p:nvPr/>
          </p:nvSpPr>
          <p:spPr>
            <a:xfrm>
              <a:off x="184822" y="148169"/>
              <a:ext cx="994088" cy="278990"/>
            </a:xfrm>
            <a:prstGeom prst="rect">
              <a:avLst/>
            </a:prstGeom>
          </p:spPr>
          <p:txBody>
            <a:bodyPr vert="horz" lIns="91440" tIns="45720" rIns="91440" bIns="45720" rtlCol="0">
              <a:prstTxWarp prst="textCircle">
                <a:avLst/>
              </a:prstTxWarp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it-IT" sz="900" dirty="0">
                  <a:solidFill>
                    <a:srgbClr val="00B050"/>
                  </a:solidFill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rPr>
                <a:t>Eco-conçu</a:t>
              </a:r>
              <a:endPara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5CEBC8A0-4262-3346-3A80-B95378CEF65C}"/>
              </a:ext>
            </a:extLst>
          </p:cNvPr>
          <p:cNvSpPr txBox="1"/>
          <p:nvPr/>
        </p:nvSpPr>
        <p:spPr>
          <a:xfrm>
            <a:off x="441396" y="4300302"/>
            <a:ext cx="498310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altLang="it-IT" sz="1200" b="1" dirty="0">
                <a:solidFill>
                  <a:srgbClr val="00B05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Spécificité Eco+ : </a:t>
            </a:r>
          </a:p>
          <a:p>
            <a:pPr marL="171450" indent="-171450" algn="just">
              <a:buClrTx/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altLang="it-IT" sz="1100" dirty="0">
                <a:solidFill>
                  <a:srgbClr val="2C2D5B"/>
                </a:solidFill>
                <a:latin typeface="Inter" pitchFamily="2"/>
                <a:ea typeface="Inter" pitchFamily="2"/>
                <a:cs typeface="Inter" pitchFamily="2"/>
              </a:rPr>
              <a:t>17% de mobilier de réemploi dont 4% achetés et 13% réemployés insitu</a:t>
            </a:r>
          </a:p>
          <a:p>
            <a:pPr marL="171450" indent="-171450" algn="just">
              <a:buClrTx/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dirty="0">
                <a:solidFill>
                  <a:srgbClr val="2C2D5B"/>
                </a:solidFill>
                <a:latin typeface="Inter" pitchFamily="2"/>
                <a:ea typeface="Inter" pitchFamily="2"/>
                <a:cs typeface="Inter" pitchFamily="2"/>
              </a:rPr>
              <a:t>Moquette réemployée (80% insitu, 20% ex-situ)</a:t>
            </a:r>
          </a:p>
          <a:p>
            <a:pPr marL="171450" indent="-171450" algn="just">
              <a:buClrTx/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2C2D5B"/>
                </a:solidFill>
                <a:latin typeface="Inter" pitchFamily="2"/>
                <a:ea typeface="Inter" pitchFamily="2"/>
                <a:cs typeface="Inter" pitchFamily="2"/>
              </a:rPr>
              <a:t>Réemploi des nourrices</a:t>
            </a:r>
          </a:p>
          <a:p>
            <a:pPr marL="171450" indent="-171450" algn="just">
              <a:buClrTx/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2C2D5B"/>
                </a:solidFill>
                <a:latin typeface="Inter" pitchFamily="2"/>
                <a:ea typeface="Inter" pitchFamily="2"/>
                <a:cs typeface="Inter" pitchFamily="2"/>
              </a:rPr>
              <a:t>Démarche labellisée </a:t>
            </a:r>
            <a:r>
              <a:rPr lang="fr-FR" sz="1100" dirty="0" err="1">
                <a:solidFill>
                  <a:srgbClr val="2C2D5B"/>
                </a:solidFill>
                <a:latin typeface="Inter" pitchFamily="2"/>
                <a:ea typeface="Inter" pitchFamily="2"/>
                <a:cs typeface="Inter" pitchFamily="2"/>
              </a:rPr>
              <a:t>EcoCycle</a:t>
            </a:r>
            <a:r>
              <a:rPr lang="fr-FR" sz="1100" dirty="0">
                <a:solidFill>
                  <a:srgbClr val="2C2D5B"/>
                </a:solidFill>
                <a:latin typeface="Inter" pitchFamily="2"/>
                <a:ea typeface="Inter" pitchFamily="2"/>
                <a:cs typeface="Inter" pitchFamily="2"/>
              </a:rPr>
              <a:t> niveau confirmé</a:t>
            </a:r>
          </a:p>
        </p:txBody>
      </p:sp>
    </p:spTree>
    <p:extLst>
      <p:ext uri="{BB962C8B-B14F-4D97-AF65-F5344CB8AC3E}">
        <p14:creationId xmlns:p14="http://schemas.microsoft.com/office/powerpoint/2010/main" val="2862202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ch_x00e9_ xmlns="1a998e69-eab1-46fe-b053-bd3eeac01f9f">IMMOBILIER D’ENTREPRISE ET D’INDUSTRIE</March_x00e9_>
    <Surfaces xmlns="1a998e69-eab1-46fe-b053-bd3eeac01f9f">1001-5000M²</Surfaces>
    <P_x00e9_rim_x00e8_tre xmlns="1a998e69-eab1-46fe-b053-bd3eeac01f9f">
      <Value>DASA KORUS CENTRE EST</Value>
    </P_x00e9_rim_x00e8_tre>
    <Expertise xmlns="1a998e69-eab1-46fe-b053-bd3eeac01f9f">
      <Value>CONSULTING</Value>
      <Value>CONCEPTION</Value>
      <Value>REALISATION</Value>
      <Value>MOBILIER</Value>
    </Expertise>
    <Langue xmlns="1a998e69-eab1-46fe-b053-bd3eeac01f9f">Français</Langu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éférence Commerce" ma:contentTypeID="0x010100B439E09ABBBBE042ADDE8E5CD37791B900BB291E688567CC4A957F815FA4E7EC4E" ma:contentTypeVersion="5" ma:contentTypeDescription="" ma:contentTypeScope="" ma:versionID="93c27df09e5fd3967a4b1ef0279371aa">
  <xsd:schema xmlns:xsd="http://www.w3.org/2001/XMLSchema" xmlns:xs="http://www.w3.org/2001/XMLSchema" xmlns:p="http://schemas.microsoft.com/office/2006/metadata/properties" xmlns:ns2="1a998e69-eab1-46fe-b053-bd3eeac01f9f" targetNamespace="http://schemas.microsoft.com/office/2006/metadata/properties" ma:root="true" ma:fieldsID="80ac2d44f475657907c9cf8241a91e86" ns2:_="">
    <xsd:import namespace="1a998e69-eab1-46fe-b053-bd3eeac01f9f"/>
    <xsd:element name="properties">
      <xsd:complexType>
        <xsd:sequence>
          <xsd:element name="documentManagement">
            <xsd:complexType>
              <xsd:all>
                <xsd:element ref="ns2:Expertise" minOccurs="0"/>
                <xsd:element ref="ns2:March_x00e9_" minOccurs="0"/>
                <xsd:element ref="ns2:P_x00e9_rim_x00e8_tre" minOccurs="0"/>
                <xsd:element ref="ns2:Surfaces" minOccurs="0"/>
                <xsd:element ref="ns2:Langu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98e69-eab1-46fe-b053-bd3eeac01f9f" elementFormDefault="qualified">
    <xsd:import namespace="http://schemas.microsoft.com/office/2006/documentManagement/types"/>
    <xsd:import namespace="http://schemas.microsoft.com/office/infopath/2007/PartnerControls"/>
    <xsd:element name="Expertise" ma:index="8" nillable="true" ma:displayName="Expertise" ma:default="CONSULTING" ma:internalName="Experti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O"/>
                    <xsd:enumeration value="CONSULTING"/>
                    <xsd:enumeration value="CONCEPTION"/>
                    <xsd:enumeration value="DEPLOIEMENT"/>
                    <xsd:enumeration value="REALISATION"/>
                    <xsd:enumeration value="MOBILIER"/>
                    <xsd:enumeration value="MAINTENANCE MULTI TECHNIQUE"/>
                  </xsd:restriction>
                </xsd:simpleType>
              </xsd:element>
            </xsd:sequence>
          </xsd:extension>
        </xsd:complexContent>
      </xsd:complexType>
    </xsd:element>
    <xsd:element name="March_x00e9_" ma:index="9" nillable="true" ma:displayName="Marché" ma:default="BANQUE" ma:format="Dropdown" ma:internalName="March_x00e9_">
      <xsd:simpleType>
        <xsd:restriction base="dms:Choice">
          <xsd:enumeration value="BANQUE"/>
          <xsd:enumeration value="COMMERCE"/>
          <xsd:enumeration value="ENSEIGNEMENT"/>
          <xsd:enumeration value="HOSPITALITY"/>
          <xsd:enumeration value="IMMOBILIER D’ENTREPRISE ET D’INDUSTRIE"/>
          <xsd:enumeration value="MUTUELLE"/>
          <xsd:enumeration value="PETITE ENFANCE"/>
          <xsd:enumeration value="SANTE"/>
        </xsd:restriction>
      </xsd:simpleType>
    </xsd:element>
    <xsd:element name="P_x00e9_rim_x00e8_tre" ma:index="10" nillable="true" ma:displayName="Périmètre" ma:default="ALLEMAGNE" ma:internalName="P_x00e9_rim_x00e8_tr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EMAGNE"/>
                    <xsd:enumeration value="AUSTRALIE"/>
                    <xsd:enumeration value="ESPAGNE"/>
                    <xsd:enumeration value="ITALIE"/>
                    <xsd:enumeration value="DASA KORUS GRAND PARIS"/>
                    <xsd:enumeration value="DASA KORUS CENTRE EST"/>
                    <xsd:enumeration value="DASA KORUS NORD"/>
                    <xsd:enumeration value="DASA KORUS NORD EST"/>
                    <xsd:enumeration value="DASA KORUS NORD OUEST"/>
                    <xsd:enumeration value="DASA KORUS SUD MEDITERRANEE"/>
                    <xsd:enumeration value="DASA KORUS SUD OUEST"/>
                    <xsd:enumeration value="DR MAINTENANCE MULTITECHNIQUE"/>
                    <xsd:enumeration value="MALAISIE"/>
                  </xsd:restriction>
                </xsd:simpleType>
              </xsd:element>
            </xsd:sequence>
          </xsd:extension>
        </xsd:complexContent>
      </xsd:complexType>
    </xsd:element>
    <xsd:element name="Surfaces" ma:index="11" nillable="true" ma:displayName="Surfaces" ma:default="0-500 M²" ma:format="Dropdown" ma:internalName="Surfaces">
      <xsd:simpleType>
        <xsd:restriction base="dms:Choice">
          <xsd:enumeration value="0-500 M²"/>
          <xsd:enumeration value="501-1000M²"/>
          <xsd:enumeration value="1001-5000M²"/>
          <xsd:enumeration value="5001-10 000M²"/>
          <xsd:enumeration value="Supérieur à 10 001M²"/>
        </xsd:restriction>
      </xsd:simpleType>
    </xsd:element>
    <xsd:element name="Langue" ma:index="12" ma:displayName="Langue" ma:default="Français" ma:format="Dropdown" ma:internalName="Langue">
      <xsd:simpleType>
        <xsd:restriction base="dms:Choice">
          <xsd:enumeration value="Deutsch"/>
          <xsd:enumeration value="English"/>
          <xsd:enumeration value="Français"/>
          <xsd:enumeration value="Italiano"/>
          <xsd:enumeration value="Espagno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F41F6-CE20-4A37-A48C-2A6524B474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B0EBB6-D0ED-4F06-90F1-3D85AE3A590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1a998e69-eab1-46fe-b053-bd3eeac01f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AC5941-646C-4307-8A80-D5BA42F68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998e69-eab1-46fe-b053-bd3eeac01f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135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DELLA FAZIA Irene</dc:creator>
  <cp:lastModifiedBy>KAMMERER Sophie</cp:lastModifiedBy>
  <cp:revision>7</cp:revision>
  <dcterms:created xsi:type="dcterms:W3CDTF">2023-05-09T08:29:23Z</dcterms:created>
  <dcterms:modified xsi:type="dcterms:W3CDTF">2024-04-16T14:36:41Z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0x010100B439E09ABBBBE042ADDE8E5CD37791B900BB291E688567CC4A957F815FA4E7EC4E</vt:lpwstr>
  </property>
  <property fmtid="{D5CDD505-2E9C-101B-9397-08002B2CF9AE}" pid="4" name="Structure capitalistique">
    <vt:lpwstr/>
  </property>
  <property fmtid="{D5CDD505-2E9C-101B-9397-08002B2CF9AE}" pid="5" name="SharedWithUsers">
    <vt:lpwstr>207;#JEGIC Sérenna</vt:lpwstr>
  </property>
</Properties>
</file>